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FD7E7"/>
          </a:solidFill>
        </a:fill>
      </a:tcStyle>
    </a:wholeTbl>
    <a:band2H>
      <a:tcTxStyle b="def" i="def"/>
      <a:tcStyle>
        <a:tcBdr/>
        <a:fill>
          <a:solidFill>
            <a:srgbClr val="E8ECF4"/>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3CECE"/>
          </a:solidFill>
        </a:fill>
      </a:tcStyle>
    </a:wholeTbl>
    <a:band2H>
      <a:tcTxStyle b="def" i="def"/>
      <a:tcStyle>
        <a:tcBdr/>
        <a:fill>
          <a:solidFill>
            <a:srgbClr val="F1E8E8"/>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3" name="Shape 33"/>
          <p:cNvSpPr/>
          <p:nvPr>
            <p:ph type="sldImg"/>
          </p:nvPr>
        </p:nvSpPr>
        <p:spPr>
          <a:xfrm>
            <a:off x="1143000" y="685800"/>
            <a:ext cx="4572000" cy="3429000"/>
          </a:xfrm>
          <a:prstGeom prst="rect">
            <a:avLst/>
          </a:prstGeom>
        </p:spPr>
        <p:txBody>
          <a:bodyPr/>
          <a:lstStyle/>
          <a:p>
            <a:pPr/>
          </a:p>
        </p:txBody>
      </p:sp>
      <p:sp>
        <p:nvSpPr>
          <p:cNvPr id="34" name="Shape 3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uFillTx/>
                <a:latin typeface="+mj-lt"/>
                <a:ea typeface="+mj-ea"/>
                <a:cs typeface="+mj-cs"/>
                <a:sym typeface="Helvetica"/>
              </a:defRPr>
            </a:lvl1pPr>
          </a:lstStyle>
          <a:p>
            <a:pPr/>
            <a:r>
              <a:t>Title Text</a:t>
            </a:r>
          </a:p>
        </p:txBody>
      </p:sp>
      <p:sp>
        <p:nvSpPr>
          <p:cNvPr id="26"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3">
            <a:lumOff val="44000"/>
          </a:schemeClr>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98989"/>
                </a:solidFill>
                <a:uFill>
                  <a:solidFill>
                    <a:srgbClr val="898989"/>
                  </a:solidFill>
                </a:uFill>
              </a:defRPr>
            </a:lvl1pPr>
          </a:lstStyle>
          <a:p>
            <a:pPr/>
            <a:fld id="{86CB4B4D-7CA3-9044-876B-883B54F8677D}" type="slidenum"/>
          </a:p>
        </p:txBody>
      </p:sp>
      <p:sp>
        <p:nvSpPr>
          <p:cNvPr id="3"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1pPr>
      <a:lvl2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2pPr>
      <a:lvl3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3pPr>
      <a:lvl4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4pPr>
      <a:lvl5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5pPr>
      <a:lvl6pPr marL="0" marR="0" indent="4572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6pPr>
      <a:lvl7pPr marL="0" marR="0" indent="9144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7pPr>
      <a:lvl8pPr marL="0" marR="0" indent="13716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8pPr>
      <a:lvl9pPr marL="0" marR="0" indent="18288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5pPr>
      <a:lvl6pPr marL="26924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6.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 Id="rId3" Type="http://schemas.openxmlformats.org/officeDocument/2006/relationships/image" Target="../media/image19.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jongman-gibbon-was-right.pdf" TargetMode="External"/><Relationship Id="rId3" Type="http://schemas.openxmlformats.org/officeDocument/2006/relationships/hyperlink" Target="https://delong.typepad.com/files/temin-roman-growth.pdf" TargetMode="External"/><Relationship Id="rId4" Type="http://schemas.openxmlformats.org/officeDocument/2006/relationships/hyperlink" Target="https://github.com/braddelong/public-files/blob/master/econ-135-lecture-6.pptx" TargetMode="External"/><Relationship Id="rId5" Type="http://schemas.openxmlformats.org/officeDocument/2006/relationships/hyperlink" Target="https://delong.typepad.com/files/ober-agamemnon-selections.pdf" TargetMode="External"/><Relationship Id="rId6" Type="http://schemas.openxmlformats.org/officeDocument/2006/relationships/hyperlink" Target="https://delong.typepad.com/finley-technical.pdf" TargetMode="External"/><Relationship Id="rId7" Type="http://schemas.openxmlformats.org/officeDocument/2006/relationships/hyperlink" Target="https://github.com/braddelong/public-files/blob/master/econ-135-lecture-7.pptx" TargetMode="External"/><Relationship Id="rId8" Type="http://schemas.openxmlformats.org/officeDocument/2006/relationships/hyperlink" Target="https://bcourses.berkeley.edu/courses/1487685/assignments/8065916" TargetMode="External"/><Relationship Id="rId9" Type="http://schemas.openxmlformats.org/officeDocument/2006/relationships/hyperlink" Target="https://delong.typepad.com/files/berry-smith.pdf" TargetMode="External"/><Relationship Id="rId10" Type="http://schemas.openxmlformats.org/officeDocument/2006/relationships/hyperlink" Target="https://github.com/braddelong/public-files/blob/master/econ-135-lecture-8.pptx"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image" Target="../media/image21.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image" Target="../media/image23.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bradford-delong.com/2020/01/lecture-notes-the-solow-growth-model-the-history-of-economic-growth-econ-135.html" TargetMode="Externa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ong-form-drafts/blob/master/solow-model-5-pre-industrial.ipynb" TargetMode="External"/><Relationship Id="rId3" Type="http://schemas.openxmlformats.org/officeDocument/2006/relationships/hyperlink" Target="http://datahub.berkeley.edu/user-redirect/interact?account=braddelong&amp;repo=long-form-drafts&amp;branch=master&amp;path=solow-model-5-pre-industrial.ipynb" TargetMode="Externa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S2019/blob/master/2019-10-14-Ancient_Economies.ipynb" TargetMode="External"/><Relationship Id="rId3" Type="http://schemas.openxmlformats.org/officeDocument/2006/relationships/image" Target="../media/image37.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5.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1.png"/><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png"/><Relationship Id="rId6" Type="http://schemas.openxmlformats.org/officeDocument/2006/relationships/image" Target="../media/image4.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4.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5.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6.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7.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6.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0.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 name="Lecture 6:…"/>
          <p:cNvSpPr txBox="1"/>
          <p:nvPr>
            <p:ph type="title" idx="4294967295"/>
          </p:nvPr>
        </p:nvSpPr>
        <p:spPr>
          <a:xfrm>
            <a:off x="277663" y="-1"/>
            <a:ext cx="8572501" cy="2540001"/>
          </a:xfrm>
          <a:prstGeom prst="rect">
            <a:avLst/>
          </a:prstGeom>
        </p:spPr>
        <p:txBody>
          <a:bodyPr>
            <a:normAutofit fontScale="100000" lnSpcReduction="0"/>
          </a:bodyPr>
          <a:lstStyle/>
          <a:p>
            <a:pPr defTabSz="397763">
              <a:defRPr sz="5220"/>
            </a:pPr>
            <a:r>
              <a:t>Lecture 6:</a:t>
            </a:r>
          </a:p>
          <a:p>
            <a:pPr defTabSz="397763">
              <a:defRPr sz="5220"/>
            </a:pPr>
            <a:r>
              <a:t>2.2. Ancient Empires: “Efflorescences” and Falls</a:t>
            </a:r>
          </a:p>
        </p:txBody>
      </p:sp>
      <p:sp>
        <p:nvSpPr>
          <p:cNvPr id="37" name="Brad DeLong…"/>
          <p:cNvSpPr txBox="1"/>
          <p:nvPr>
            <p:ph type="body" idx="4294967295"/>
          </p:nvPr>
        </p:nvSpPr>
        <p:spPr>
          <a:xfrm>
            <a:off x="277663" y="2540000"/>
            <a:ext cx="8572501" cy="4127500"/>
          </a:xfrm>
          <a:prstGeom prst="rect">
            <a:avLst/>
          </a:prstGeom>
        </p:spPr>
        <p:txBody>
          <a:bodyPr>
            <a:normAutofit fontScale="100000" lnSpcReduction="0"/>
          </a:bodyPr>
          <a:lstStyle/>
          <a:p>
            <a:pPr marL="0" indent="0" algn="ctr" defTabSz="352043">
              <a:spcBef>
                <a:spcPts val="900"/>
              </a:spcBef>
              <a:buSzTx/>
              <a:buFontTx/>
              <a:buNone/>
              <a:defRPr b="1" sz="2772">
                <a:latin typeface="+mj-lt"/>
                <a:ea typeface="+mj-ea"/>
                <a:cs typeface="+mj-cs"/>
                <a:sym typeface="Helvetica"/>
              </a:defRPr>
            </a:pPr>
          </a:p>
          <a:p>
            <a:pPr marL="0" indent="0" algn="ctr" defTabSz="352043">
              <a:spcBef>
                <a:spcPts val="900"/>
              </a:spcBef>
              <a:buSzTx/>
              <a:buFontTx/>
              <a:buNone/>
              <a:defRPr b="1" sz="2772">
                <a:latin typeface="+mj-lt"/>
                <a:ea typeface="+mj-ea"/>
                <a:cs typeface="+mj-cs"/>
                <a:sym typeface="Helvetica"/>
              </a:defRPr>
            </a:pPr>
            <a:r>
              <a:t>Brad DeLong</a:t>
            </a:r>
          </a:p>
          <a:p>
            <a:pPr marL="0" indent="0" algn="ctr" defTabSz="352043">
              <a:spcBef>
                <a:spcPts val="900"/>
              </a:spcBef>
              <a:buSzTx/>
              <a:buFontTx/>
              <a:buNone/>
              <a:defRPr sz="1848">
                <a:latin typeface="+mj-lt"/>
                <a:ea typeface="+mj-ea"/>
                <a:cs typeface="+mj-cs"/>
                <a:sym typeface="Helvetica"/>
              </a:defRPr>
            </a:pPr>
            <a:r>
              <a:t>Department of Economics and Blum Center, U.C. Berkeley; WCEG; and NBER</a:t>
            </a:r>
          </a:p>
          <a:p>
            <a:pPr marL="0" indent="0" algn="ctr" defTabSz="352043">
              <a:spcBef>
                <a:spcPts val="900"/>
              </a:spcBef>
              <a:buSzTx/>
              <a:buFontTx/>
              <a:buNone/>
              <a:defRPr sz="1848">
                <a:latin typeface="+mj-lt"/>
                <a:ea typeface="+mj-ea"/>
                <a:cs typeface="+mj-cs"/>
                <a:sym typeface="Helvetica"/>
              </a:defRPr>
            </a:pPr>
            <a:r>
              <a:t>last revised: 2020-02-06</a:t>
            </a:r>
          </a:p>
          <a:p>
            <a:pPr marL="0" indent="0" algn="ctr" defTabSz="352043">
              <a:spcBef>
                <a:spcPts val="900"/>
              </a:spcBef>
              <a:buSzTx/>
              <a:buFontTx/>
              <a:buNone/>
              <a:defRPr sz="1848">
                <a:latin typeface="+mj-lt"/>
                <a:ea typeface="+mj-ea"/>
                <a:cs typeface="+mj-cs"/>
                <a:sym typeface="Helvetica"/>
              </a:defRPr>
            </a:pPr>
            <a:r>
              <a:t>for presentation: 2020-02-11</a:t>
            </a:r>
          </a:p>
          <a:p>
            <a:pPr marL="0" indent="0" algn="ctr" defTabSz="352043">
              <a:spcBef>
                <a:spcPts val="900"/>
              </a:spcBef>
              <a:buSzTx/>
              <a:buFontTx/>
              <a:buNone/>
              <a:defRPr sz="1848">
                <a:latin typeface="+mj-lt"/>
                <a:ea typeface="+mj-ea"/>
                <a:cs typeface="+mj-cs"/>
                <a:sym typeface="Helvetica"/>
              </a:defRPr>
            </a:pPr>
          </a:p>
          <a:p>
            <a:pPr marL="0" indent="0" algn="ctr" defTabSz="352043">
              <a:spcBef>
                <a:spcPts val="900"/>
              </a:spcBef>
              <a:buSzTx/>
              <a:buFontTx/>
              <a:buNone/>
              <a:defRPr sz="1848">
                <a:latin typeface="+mj-lt"/>
                <a:ea typeface="+mj-ea"/>
                <a:cs typeface="+mj-cs"/>
                <a:sym typeface="Helvetica"/>
              </a:defRPr>
            </a:pPr>
          </a:p>
          <a:p>
            <a:pPr marL="0" indent="0" algn="ctr" defTabSz="352043">
              <a:spcBef>
                <a:spcPts val="900"/>
              </a:spcBef>
              <a:buSzTx/>
              <a:buFontTx/>
              <a:buNone/>
              <a:defRPr sz="1232">
                <a:latin typeface="+mj-lt"/>
                <a:ea typeface="+mj-ea"/>
                <a:cs typeface="+mj-cs"/>
                <a:sym typeface="Helvetica"/>
              </a:defRPr>
            </a:pPr>
            <a:r>
              <a:t>Original course by Melissa Dell (Harvard Econ 1342), revised by Brad DeLong, research assistance by Anish Biligiri</a:t>
            </a:r>
          </a:p>
          <a:p>
            <a:pPr marL="0" indent="0" algn="ctr" defTabSz="352043">
              <a:spcBef>
                <a:spcPts val="900"/>
              </a:spcBef>
              <a:buSzTx/>
              <a:buFontTx/>
              <a:buNone/>
              <a:defRPr sz="1232">
                <a:latin typeface="+mj-lt"/>
                <a:ea typeface="+mj-ea"/>
                <a:cs typeface="+mj-cs"/>
                <a:sym typeface="Helvetica"/>
              </a:defRPr>
            </a:pPr>
          </a:p>
          <a:p>
            <a:pPr marL="0" indent="0" algn="ctr" defTabSz="352043">
              <a:spcBef>
                <a:spcPts val="900"/>
              </a:spcBef>
              <a:buSzTx/>
              <a:buFontTx/>
              <a:buNone/>
              <a:defRPr sz="1078">
                <a:latin typeface="+mj-lt"/>
                <a:ea typeface="+mj-ea"/>
                <a:cs typeface="+mj-cs"/>
                <a:sym typeface="Helvetica"/>
              </a:defRPr>
            </a:pPr>
            <a:r>
              <a:t>&lt;</a:t>
            </a:r>
            <a:r>
              <a:rPr u="sng">
                <a:solidFill>
                  <a:srgbClr val="0000FF"/>
                </a:solidFill>
                <a:uFill>
                  <a:solidFill>
                    <a:srgbClr val="0000FF"/>
                  </a:solidFill>
                </a:uFill>
                <a:hlinkClick r:id="rId2" invalidUrl="" action="" tgtFrame="" tooltip="" history="1" highlightClick="0" endSnd="0"/>
              </a:rPr>
              <a:t>https://github.com/braddelong/public-files/blob/master/econ-135-lecture-6.pptx</a:t>
            </a:r>
            <a:r>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 name="The Rise of Rome II"/>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The Rise of Rome II</a:t>
            </a:r>
          </a:p>
        </p:txBody>
      </p:sp>
      <p:sp>
        <p:nvSpPr>
          <p:cNvPr id="78"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79" name="Roman Institutions are key to the rise of Rome:…"/>
          <p:cNvSpPr txBox="1"/>
          <p:nvPr>
            <p:ph type="body" sz="half" idx="4294967295"/>
          </p:nvPr>
        </p:nvSpPr>
        <p:spPr>
          <a:xfrm>
            <a:off x="277663" y="1270000"/>
            <a:ext cx="4020274" cy="5217160"/>
          </a:xfrm>
          <a:prstGeom prst="rect">
            <a:avLst/>
          </a:prstGeom>
        </p:spPr>
        <p:txBody>
          <a:bodyPr>
            <a:normAutofit fontScale="100000" lnSpcReduction="0"/>
          </a:bodyPr>
          <a:lstStyle/>
          <a:p>
            <a:pPr marL="0" indent="0" defTabSz="393192">
              <a:spcBef>
                <a:spcPts val="1000"/>
              </a:spcBef>
              <a:buSzTx/>
              <a:buFontTx/>
              <a:buNone/>
              <a:defRPr b="1" sz="2064">
                <a:latin typeface="+mj-lt"/>
                <a:ea typeface="+mj-ea"/>
                <a:cs typeface="+mj-cs"/>
                <a:sym typeface="Helvetica"/>
              </a:defRPr>
            </a:pPr>
            <a:r>
              <a:t>Roman Institutions are key to the rise of Rome:</a:t>
            </a:r>
          </a:p>
          <a:p>
            <a:pPr marL="206943" indent="-206943" defTabSz="393192">
              <a:spcBef>
                <a:spcPts val="1000"/>
              </a:spcBef>
              <a:buFontTx/>
              <a:defRPr sz="2064">
                <a:latin typeface="Times New Roman"/>
                <a:ea typeface="Times New Roman"/>
                <a:cs typeface="Times New Roman"/>
                <a:sym typeface="Times New Roman"/>
              </a:defRPr>
            </a:pPr>
            <a:r>
              <a:t>Four key factors:</a:t>
            </a:r>
          </a:p>
          <a:p>
            <a:pPr lvl="1" marL="534603" indent="-206943" defTabSz="393192">
              <a:spcBef>
                <a:spcPts val="1000"/>
              </a:spcBef>
              <a:buFontTx/>
              <a:buChar char="•"/>
              <a:defRPr sz="2064">
                <a:latin typeface="Times New Roman"/>
                <a:ea typeface="Times New Roman"/>
                <a:cs typeface="Times New Roman"/>
                <a:sym typeface="Times New Roman"/>
              </a:defRPr>
            </a:pPr>
            <a:r>
              <a:t>Militarism (on the part of elites competing for authority)</a:t>
            </a:r>
          </a:p>
          <a:p>
            <a:pPr lvl="1" marL="534603" indent="-206943" defTabSz="393192">
              <a:spcBef>
                <a:spcPts val="1000"/>
              </a:spcBef>
              <a:buFontTx/>
              <a:buChar char="•"/>
              <a:defRPr sz="2064">
                <a:latin typeface="Times New Roman"/>
                <a:ea typeface="Times New Roman"/>
                <a:cs typeface="Times New Roman"/>
                <a:sym typeface="Times New Roman"/>
              </a:defRPr>
            </a:pPr>
            <a:r>
              <a:t>Mobilization (of the citizen mass)</a:t>
            </a:r>
          </a:p>
          <a:p>
            <a:pPr lvl="1" marL="534603" indent="-206943" defTabSz="393192">
              <a:spcBef>
                <a:spcPts val="1000"/>
              </a:spcBef>
              <a:buFontTx/>
              <a:buChar char="•"/>
              <a:defRPr sz="2064">
                <a:latin typeface="Times New Roman"/>
                <a:ea typeface="Times New Roman"/>
                <a:cs typeface="Times New Roman"/>
                <a:sym typeface="Times New Roman"/>
              </a:defRPr>
            </a:pPr>
            <a:r>
              <a:t>Widely shared benefits (of conquest)</a:t>
            </a:r>
          </a:p>
          <a:p>
            <a:pPr lvl="1" marL="534603" indent="-206943" defTabSz="393192">
              <a:spcBef>
                <a:spcPts val="1000"/>
              </a:spcBef>
              <a:buFontTx/>
              <a:buChar char="•"/>
              <a:defRPr sz="2064">
                <a:latin typeface="Times New Roman"/>
                <a:ea typeface="Times New Roman"/>
                <a:cs typeface="Times New Roman"/>
                <a:sym typeface="Times New Roman"/>
              </a:defRPr>
            </a:pPr>
            <a:r>
              <a:t>Incorporation (of conquered communities)</a:t>
            </a:r>
          </a:p>
          <a:p>
            <a:pPr marL="206943" indent="-206943" defTabSz="393192">
              <a:spcBef>
                <a:spcPts val="1000"/>
              </a:spcBef>
              <a:buFontTx/>
              <a:defRPr sz="2064">
                <a:latin typeface="Times New Roman"/>
                <a:ea typeface="Times New Roman"/>
                <a:cs typeface="Times New Roman"/>
                <a:sym typeface="Times New Roman"/>
              </a:defRPr>
            </a:pPr>
            <a:r>
              <a:t>Mammoth military and political expansion after -340, and substantial economic, expansion</a:t>
            </a:r>
          </a:p>
        </p:txBody>
      </p:sp>
      <p:pic>
        <p:nvPicPr>
          <p:cNvPr id="80" name="Image" descr="Image"/>
          <p:cNvPicPr>
            <a:picLocks noChangeAspect="1"/>
          </p:cNvPicPr>
          <p:nvPr/>
        </p:nvPicPr>
        <p:blipFill>
          <a:blip r:embed="rId2">
            <a:extLst/>
          </a:blip>
          <a:stretch>
            <a:fillRect/>
          </a:stretch>
        </p:blipFill>
        <p:spPr>
          <a:xfrm>
            <a:off x="4712816" y="1270000"/>
            <a:ext cx="4137348" cy="2654382"/>
          </a:xfrm>
          <a:prstGeom prst="rect">
            <a:avLst/>
          </a:prstGeom>
          <a:ln w="12700">
            <a:miter lim="400000"/>
          </a:ln>
        </p:spPr>
      </p:pic>
      <p:pic>
        <p:nvPicPr>
          <p:cNvPr id="81" name="Image" descr="Image"/>
          <p:cNvPicPr>
            <a:picLocks noChangeAspect="1"/>
          </p:cNvPicPr>
          <p:nvPr/>
        </p:nvPicPr>
        <p:blipFill>
          <a:blip r:embed="rId3">
            <a:extLst/>
          </a:blip>
          <a:stretch>
            <a:fillRect/>
          </a:stretch>
        </p:blipFill>
        <p:spPr>
          <a:xfrm>
            <a:off x="4710959" y="4165311"/>
            <a:ext cx="4137348" cy="2413453"/>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 name="Measuring Roman Efflorescence"/>
          <p:cNvSpPr txBox="1"/>
          <p:nvPr>
            <p:ph type="title" idx="4294967295"/>
          </p:nvPr>
        </p:nvSpPr>
        <p:spPr>
          <a:xfrm>
            <a:off x="277663" y="-1"/>
            <a:ext cx="8572501" cy="1270001"/>
          </a:xfrm>
          <a:prstGeom prst="rect">
            <a:avLst/>
          </a:prstGeom>
        </p:spPr>
        <p:txBody>
          <a:bodyPr>
            <a:normAutofit fontScale="100000" lnSpcReduction="0"/>
          </a:bodyPr>
          <a:lstStyle>
            <a:lvl1pPr defTabSz="324611">
              <a:defRPr sz="4260">
                <a:solidFill>
                  <a:srgbClr val="008000"/>
                </a:solidFill>
              </a:defRPr>
            </a:lvl1pPr>
          </a:lstStyle>
          <a:p>
            <a:pPr/>
            <a:r>
              <a:t>Measuring Roman Efflorescence</a:t>
            </a:r>
          </a:p>
        </p:txBody>
      </p:sp>
      <p:sp>
        <p:nvSpPr>
          <p:cNvPr id="84"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85" name="There are many interesting ways to track economic expansion:…"/>
          <p:cNvSpPr txBox="1"/>
          <p:nvPr>
            <p:ph type="body" sz="half" idx="4294967295"/>
          </p:nvPr>
        </p:nvSpPr>
        <p:spPr>
          <a:xfrm>
            <a:off x="277663" y="1270000"/>
            <a:ext cx="2501365" cy="5217160"/>
          </a:xfrm>
          <a:prstGeom prst="rect">
            <a:avLst/>
          </a:prstGeom>
        </p:spPr>
        <p:txBody>
          <a:bodyPr>
            <a:normAutofit fontScale="100000" lnSpcReduction="0"/>
          </a:bodyPr>
          <a:lstStyle/>
          <a:p>
            <a:pPr marL="0" indent="0" defTabSz="228600">
              <a:spcBef>
                <a:spcPts val="600"/>
              </a:spcBef>
              <a:buSzTx/>
              <a:buFontTx/>
              <a:buNone/>
              <a:defRPr b="1" sz="1200">
                <a:latin typeface="+mj-lt"/>
                <a:ea typeface="+mj-ea"/>
                <a:cs typeface="+mj-cs"/>
                <a:sym typeface="Helvetica"/>
              </a:defRPr>
            </a:pPr>
            <a:r>
              <a:t>There are many interesting ways to track economic expansion:</a:t>
            </a:r>
          </a:p>
          <a:p>
            <a:pPr marL="120315" indent="-120315" defTabSz="228600">
              <a:spcBef>
                <a:spcPts val="600"/>
              </a:spcBef>
              <a:buFontTx/>
              <a:defRPr sz="1200">
                <a:latin typeface="Times New Roman"/>
                <a:ea typeface="Times New Roman"/>
                <a:cs typeface="Times New Roman"/>
                <a:sym typeface="Times New Roman"/>
              </a:defRPr>
            </a:pPr>
            <a:r>
              <a:t>Shipwrecks indicate trade, but they also track the movement of goods by fiat. For example, the citizens of Rome were kept happy by the free distribution of bread after 58BC. This was later extended to olive oil and even wine. This had to be shipped (mostly from Egypt and North Africa). </a:t>
            </a:r>
          </a:p>
          <a:p>
            <a:pPr marL="120315" indent="-120315" defTabSz="228600">
              <a:spcBef>
                <a:spcPts val="600"/>
              </a:spcBef>
              <a:buFontTx/>
              <a:defRPr sz="1200">
                <a:latin typeface="Times New Roman"/>
                <a:ea typeface="Times New Roman"/>
                <a:cs typeface="Times New Roman"/>
                <a:sym typeface="Times New Roman"/>
              </a:defRPr>
            </a:pPr>
            <a:r>
              <a:t>The Romans also moved around taxes levied in the provinces and supplied their troops. Some argue that 2/3 of all the ‘trade’ was actually the state moving stuff around. </a:t>
            </a:r>
          </a:p>
          <a:p>
            <a:pPr marL="120315" indent="-120315" defTabSz="228600">
              <a:spcBef>
                <a:spcPts val="600"/>
              </a:spcBef>
              <a:buFontTx/>
              <a:defRPr sz="1200">
                <a:latin typeface="Times New Roman"/>
                <a:ea typeface="Times New Roman"/>
                <a:cs typeface="Times New Roman"/>
                <a:sym typeface="Times New Roman"/>
              </a:defRPr>
            </a:pPr>
            <a:r>
              <a:t>For Roman citizens, economic institutions were quite good. However, the Italian economy was based on slavery (about 35% of the population of Italy were slaves at the time of the Emperor Augustus). There was little technological change. </a:t>
            </a:r>
          </a:p>
        </p:txBody>
      </p:sp>
      <p:pic>
        <p:nvPicPr>
          <p:cNvPr id="86" name="Image" descr="Image"/>
          <p:cNvPicPr>
            <a:picLocks noChangeAspect="1"/>
          </p:cNvPicPr>
          <p:nvPr/>
        </p:nvPicPr>
        <p:blipFill>
          <a:blip r:embed="rId2">
            <a:extLst/>
          </a:blip>
          <a:stretch>
            <a:fillRect/>
          </a:stretch>
        </p:blipFill>
        <p:spPr>
          <a:xfrm>
            <a:off x="5788858" y="1270000"/>
            <a:ext cx="3061306" cy="1902974"/>
          </a:xfrm>
          <a:prstGeom prst="rect">
            <a:avLst/>
          </a:prstGeom>
          <a:ln w="12700">
            <a:miter lim="400000"/>
          </a:ln>
        </p:spPr>
      </p:pic>
      <p:pic>
        <p:nvPicPr>
          <p:cNvPr id="87" name="Image" descr="Image"/>
          <p:cNvPicPr>
            <a:picLocks noChangeAspect="1"/>
          </p:cNvPicPr>
          <p:nvPr/>
        </p:nvPicPr>
        <p:blipFill>
          <a:blip r:embed="rId3">
            <a:extLst/>
          </a:blip>
          <a:stretch>
            <a:fillRect/>
          </a:stretch>
        </p:blipFill>
        <p:spPr>
          <a:xfrm>
            <a:off x="2779027" y="1270000"/>
            <a:ext cx="3009832" cy="2009101"/>
          </a:xfrm>
          <a:prstGeom prst="rect">
            <a:avLst/>
          </a:prstGeom>
          <a:ln w="12700">
            <a:miter lim="400000"/>
          </a:ln>
        </p:spPr>
      </p:pic>
      <p:pic>
        <p:nvPicPr>
          <p:cNvPr id="88" name="Image" descr="Image"/>
          <p:cNvPicPr>
            <a:picLocks noChangeAspect="1"/>
          </p:cNvPicPr>
          <p:nvPr/>
        </p:nvPicPr>
        <p:blipFill>
          <a:blip r:embed="rId4">
            <a:extLst/>
          </a:blip>
          <a:stretch>
            <a:fillRect/>
          </a:stretch>
        </p:blipFill>
        <p:spPr>
          <a:xfrm>
            <a:off x="5789752" y="3590801"/>
            <a:ext cx="3354248" cy="2009101"/>
          </a:xfrm>
          <a:prstGeom prst="rect">
            <a:avLst/>
          </a:prstGeom>
          <a:ln w="12700">
            <a:miter lim="400000"/>
          </a:ln>
        </p:spPr>
      </p:pic>
      <p:pic>
        <p:nvPicPr>
          <p:cNvPr id="89" name="Image" descr="Image"/>
          <p:cNvPicPr>
            <a:picLocks noChangeAspect="1"/>
          </p:cNvPicPr>
          <p:nvPr/>
        </p:nvPicPr>
        <p:blipFill>
          <a:blip r:embed="rId5">
            <a:extLst/>
          </a:blip>
          <a:stretch>
            <a:fillRect/>
          </a:stretch>
        </p:blipFill>
        <p:spPr>
          <a:xfrm>
            <a:off x="3063277" y="3590801"/>
            <a:ext cx="2725582" cy="2009101"/>
          </a:xfrm>
          <a:prstGeom prst="rect">
            <a:avLst/>
          </a:prstGeom>
          <a:ln w="12700">
            <a:miter lim="400000"/>
          </a:ln>
        </p:spPr>
      </p:pic>
      <p:pic>
        <p:nvPicPr>
          <p:cNvPr id="90" name="Image" descr="Image"/>
          <p:cNvPicPr>
            <a:picLocks noChangeAspect="1"/>
          </p:cNvPicPr>
          <p:nvPr/>
        </p:nvPicPr>
        <p:blipFill>
          <a:blip r:embed="rId6">
            <a:extLst/>
          </a:blip>
          <a:stretch>
            <a:fillRect/>
          </a:stretch>
        </p:blipFill>
        <p:spPr>
          <a:xfrm>
            <a:off x="2779028" y="5784709"/>
            <a:ext cx="6071136" cy="504903"/>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 name="Pottery Mountain in Rome"/>
          <p:cNvSpPr txBox="1"/>
          <p:nvPr>
            <p:ph type="title" idx="4294967295"/>
          </p:nvPr>
        </p:nvSpPr>
        <p:spPr>
          <a:xfrm>
            <a:off x="277663" y="-1"/>
            <a:ext cx="8572501" cy="1270001"/>
          </a:xfrm>
          <a:prstGeom prst="rect">
            <a:avLst/>
          </a:prstGeom>
        </p:spPr>
        <p:txBody>
          <a:bodyPr>
            <a:normAutofit fontScale="100000" lnSpcReduction="0"/>
          </a:bodyPr>
          <a:lstStyle>
            <a:lvl1pPr defTabSz="406908">
              <a:defRPr sz="5340">
                <a:solidFill>
                  <a:srgbClr val="008000"/>
                </a:solidFill>
              </a:defRPr>
            </a:lvl1pPr>
          </a:lstStyle>
          <a:p>
            <a:pPr/>
            <a:r>
              <a:t>Pottery Mountain in Rome</a:t>
            </a:r>
          </a:p>
        </p:txBody>
      </p:sp>
      <p:sp>
        <p:nvSpPr>
          <p:cNvPr id="93"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94" name="53 million broken amphorae"/>
          <p:cNvSpPr txBox="1"/>
          <p:nvPr>
            <p:ph type="body" sz="quarter" idx="4294967295"/>
          </p:nvPr>
        </p:nvSpPr>
        <p:spPr>
          <a:xfrm>
            <a:off x="277663" y="1270000"/>
            <a:ext cx="8572501" cy="627301"/>
          </a:xfrm>
          <a:prstGeom prst="rect">
            <a:avLst/>
          </a:prstGeom>
        </p:spPr>
        <p:txBody>
          <a:bodyPr>
            <a:normAutofit fontScale="100000" lnSpcReduction="0"/>
          </a:bodyPr>
          <a:lstStyle>
            <a:lvl1pPr marL="0" indent="0">
              <a:spcBef>
                <a:spcPts val="1200"/>
              </a:spcBef>
              <a:buSzTx/>
              <a:buFontTx/>
              <a:buNone/>
              <a:defRPr b="1" sz="2400">
                <a:latin typeface="+mj-lt"/>
                <a:ea typeface="+mj-ea"/>
                <a:cs typeface="+mj-cs"/>
                <a:sym typeface="Helvetica"/>
              </a:defRPr>
            </a:lvl1pPr>
          </a:lstStyle>
          <a:p>
            <a:pPr/>
            <a:r>
              <a:t>53 million broken amphorae</a:t>
            </a:r>
          </a:p>
        </p:txBody>
      </p:sp>
      <p:pic>
        <p:nvPicPr>
          <p:cNvPr id="95" name="Image" descr="Image"/>
          <p:cNvPicPr>
            <a:picLocks noChangeAspect="1"/>
          </p:cNvPicPr>
          <p:nvPr/>
        </p:nvPicPr>
        <p:blipFill>
          <a:blip r:embed="rId2">
            <a:extLst/>
          </a:blip>
          <a:stretch>
            <a:fillRect/>
          </a:stretch>
        </p:blipFill>
        <p:spPr>
          <a:xfrm>
            <a:off x="277663" y="1897300"/>
            <a:ext cx="5085528" cy="3674943"/>
          </a:xfrm>
          <a:prstGeom prst="rect">
            <a:avLst/>
          </a:prstGeom>
          <a:ln w="12700">
            <a:miter lim="400000"/>
          </a:ln>
        </p:spPr>
      </p:pic>
      <p:pic>
        <p:nvPicPr>
          <p:cNvPr id="96" name="Image" descr="Image"/>
          <p:cNvPicPr>
            <a:picLocks noChangeAspect="1"/>
          </p:cNvPicPr>
          <p:nvPr/>
        </p:nvPicPr>
        <p:blipFill>
          <a:blip r:embed="rId3">
            <a:extLst/>
          </a:blip>
          <a:stretch>
            <a:fillRect/>
          </a:stretch>
        </p:blipFill>
        <p:spPr>
          <a:xfrm>
            <a:off x="4831521" y="1897300"/>
            <a:ext cx="4018643" cy="3674943"/>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 name="Republic to Empire"/>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Republic to Empire</a:t>
            </a:r>
          </a:p>
        </p:txBody>
      </p:sp>
      <p:sp>
        <p:nvSpPr>
          <p:cNvPr id="99"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00" name="Political transition:…"/>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Political transition:</a:t>
            </a:r>
          </a:p>
          <a:p>
            <a:pPr marL="161223" indent="-161223" defTabSz="306324">
              <a:spcBef>
                <a:spcPts val="800"/>
              </a:spcBef>
              <a:buFontTx/>
              <a:defRPr sz="1608">
                <a:latin typeface="Times New Roman"/>
                <a:ea typeface="Times New Roman"/>
                <a:cs typeface="Times New Roman"/>
                <a:sym typeface="Times New Roman"/>
              </a:defRPr>
            </a:pPr>
            <a:r>
              <a:t>The expansion of Rome’s conquests created inequality and increasing political instability. </a:t>
            </a:r>
          </a:p>
          <a:p>
            <a:pPr marL="161223" indent="-161223" defTabSz="306324">
              <a:spcBef>
                <a:spcPts val="800"/>
              </a:spcBef>
              <a:buFontTx/>
              <a:defRPr sz="1608">
                <a:latin typeface="Times New Roman"/>
                <a:ea typeface="Times New Roman"/>
                <a:cs typeface="Times New Roman"/>
                <a:sym typeface="Times New Roman"/>
              </a:defRPr>
            </a:pPr>
            <a:r>
              <a:t>There were calls for the redistribution of land and power. </a:t>
            </a:r>
          </a:p>
          <a:p>
            <a:pPr marL="161223" indent="-161223" defTabSz="306324">
              <a:spcBef>
                <a:spcPts val="800"/>
              </a:spcBef>
              <a:buFontTx/>
              <a:defRPr sz="1608">
                <a:latin typeface="Times New Roman"/>
                <a:ea typeface="Times New Roman"/>
                <a:cs typeface="Times New Roman"/>
                <a:sym typeface="Times New Roman"/>
              </a:defRPr>
            </a:pPr>
            <a:r>
              <a:t>For example, Plebeian Tribune Tiberius Gracchus started to develop very ‘populist’ political platforms which threatened the senatorial elites. </a:t>
            </a:r>
          </a:p>
          <a:p>
            <a:pPr marL="161223" indent="-161223" defTabSz="306324">
              <a:spcBef>
                <a:spcPts val="800"/>
              </a:spcBef>
              <a:buFontTx/>
              <a:defRPr sz="1608">
                <a:latin typeface="Times New Roman"/>
                <a:ea typeface="Times New Roman"/>
                <a:cs typeface="Times New Roman"/>
                <a:sym typeface="Times New Roman"/>
              </a:defRPr>
            </a:pPr>
            <a:r>
              <a:t>The culmination of this was civil war, the dictatorship of Julius Caesar, and finally the creation of the Empire under Augustus. </a:t>
            </a:r>
          </a:p>
          <a:p>
            <a:pPr lvl="1" marL="416493" indent="-161223" defTabSz="306324">
              <a:spcBef>
                <a:spcPts val="800"/>
              </a:spcBef>
              <a:buFontTx/>
              <a:buChar char="•"/>
              <a:defRPr sz="1608">
                <a:latin typeface="Times New Roman"/>
                <a:ea typeface="Times New Roman"/>
                <a:cs typeface="Times New Roman"/>
                <a:sym typeface="Times New Roman"/>
              </a:defRPr>
            </a:pPr>
            <a:r>
              <a:t>First the </a:t>
            </a:r>
            <a:r>
              <a:rPr i="1"/>
              <a:t>principate</a:t>
            </a:r>
          </a:p>
          <a:p>
            <a:pPr lvl="1" marL="416493" indent="-161223" defTabSz="306324">
              <a:spcBef>
                <a:spcPts val="800"/>
              </a:spcBef>
              <a:buFontTx/>
              <a:buChar char="•"/>
              <a:defRPr sz="1608">
                <a:latin typeface="Times New Roman"/>
                <a:ea typeface="Times New Roman"/>
                <a:cs typeface="Times New Roman"/>
                <a:sym typeface="Times New Roman"/>
              </a:defRPr>
            </a:pPr>
            <a:r>
              <a:t>Then the </a:t>
            </a:r>
            <a:r>
              <a:rPr i="1"/>
              <a:t>dominate</a:t>
            </a:r>
            <a:endParaRPr i="1"/>
          </a:p>
          <a:p>
            <a:pPr marL="161223" indent="-161223" defTabSz="306324">
              <a:spcBef>
                <a:spcPts val="800"/>
              </a:spcBef>
              <a:buFontTx/>
              <a:defRPr sz="1608">
                <a:latin typeface="Times New Roman"/>
                <a:ea typeface="Times New Roman"/>
                <a:cs typeface="Times New Roman"/>
                <a:sym typeface="Times New Roman"/>
              </a:defRPr>
            </a:pPr>
            <a:r>
              <a:t>Augustus reformed the army, removing it as a bastion of plebeian power. </a:t>
            </a:r>
          </a:p>
          <a:p>
            <a:pPr marL="161223" indent="-161223" defTabSz="306324">
              <a:spcBef>
                <a:spcPts val="800"/>
              </a:spcBef>
              <a:buFontTx/>
              <a:defRPr sz="1608">
                <a:latin typeface="Times New Roman"/>
                <a:ea typeface="Times New Roman"/>
                <a:cs typeface="Times New Roman"/>
                <a:sym typeface="Times New Roman"/>
              </a:defRPr>
            </a:pPr>
            <a:r>
              <a:t>His successor Tiberius stripped the assemblies of powers and gave them to the senate—and then neutered the senate</a:t>
            </a:r>
          </a:p>
          <a:p>
            <a:pPr marL="161223" indent="-161223" defTabSz="306324">
              <a:spcBef>
                <a:spcPts val="800"/>
              </a:spcBef>
              <a:buFontTx/>
              <a:defRPr sz="1608">
                <a:latin typeface="Times New Roman"/>
                <a:ea typeface="Times New Roman"/>
                <a:cs typeface="Times New Roman"/>
                <a:sym typeface="Times New Roman"/>
              </a:defRPr>
            </a:pPr>
            <a:r>
              <a:t>A semi-hereditary monarchy replaced the Republic:</a:t>
            </a:r>
          </a:p>
          <a:p>
            <a:pPr lvl="1" marL="416493" indent="-161223" defTabSz="306324">
              <a:spcBef>
                <a:spcPts val="800"/>
              </a:spcBef>
              <a:buFontTx/>
              <a:buChar char="•"/>
              <a:defRPr sz="1608">
                <a:latin typeface="Times New Roman"/>
                <a:ea typeface="Times New Roman"/>
                <a:cs typeface="Times New Roman"/>
                <a:sym typeface="Times New Roman"/>
              </a:defRPr>
            </a:pPr>
            <a:r>
              <a:t>“May good success attend the Roman senate and people and myself. I hereby adopt as my son Marcus Ulpius Nerva Traianus…”</a:t>
            </a:r>
          </a:p>
          <a:p>
            <a:pPr marL="161223" indent="-161223" defTabSz="306324">
              <a:spcBef>
                <a:spcPts val="800"/>
              </a:spcBef>
              <a:buFontTx/>
              <a:defRPr sz="1608">
                <a:latin typeface="Times New Roman"/>
                <a:ea typeface="Times New Roman"/>
                <a:cs typeface="Times New Roman"/>
                <a:sym typeface="Times New Roman"/>
              </a:defRPr>
            </a:pPr>
            <a:r>
              <a:t>This was a move towards more “extractive” political institutions and though it stabilized things for awhile, there was an eventual movement towards even more extractive economic institutions </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Always Scribble, Scribble, Scribble! Eh! Mr. Gibbo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Always Scribble, Scribble, Scribble! Eh! Mr. Gibbon?</a:t>
            </a:r>
          </a:p>
        </p:txBody>
      </p:sp>
      <p:sp>
        <p:nvSpPr>
          <p:cNvPr id="103" name="Beste, Memorials:…"/>
          <p:cNvSpPr txBox="1"/>
          <p:nvPr>
            <p:ph type="body" idx="4294967295"/>
          </p:nvPr>
        </p:nvSpPr>
        <p:spPr>
          <a:xfrm>
            <a:off x="277663" y="1270000"/>
            <a:ext cx="85725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Beste, </a:t>
            </a:r>
            <a:r>
              <a:rPr i="1"/>
              <a:t>Memorials:</a:t>
            </a:r>
          </a:p>
          <a:p>
            <a:pPr marL="240631" indent="-240631">
              <a:spcBef>
                <a:spcPts val="1200"/>
              </a:spcBef>
              <a:buFontTx/>
              <a:defRPr sz="2400">
                <a:latin typeface="Times New Roman"/>
                <a:ea typeface="Times New Roman"/>
                <a:cs typeface="Times New Roman"/>
                <a:sym typeface="Times New Roman"/>
              </a:defRPr>
            </a:pPr>
            <a:r>
              <a:t>The Duke of Gloucester, brother of King George III, permitted Mr. Gibbon to present to him the first volume of </a:t>
            </a:r>
            <a:r>
              <a:rPr i="1"/>
              <a:t>The History of the Decline and Fall of the Roman Empire</a:t>
            </a:r>
            <a:r>
              <a:t>. When the second volume of that work appeared, it was quite in order that it should be presented to His Royal Highness in like manner. The prince received the author with much good nature and affability, saying to him, as he laid the quarto on the table,</a:t>
            </a:r>
          </a:p>
          <a:p>
            <a:pPr lvl="1" marL="621631" indent="-240631">
              <a:spcBef>
                <a:spcPts val="1200"/>
              </a:spcBef>
              <a:buFontTx/>
              <a:buChar char="•"/>
              <a:defRPr sz="2400">
                <a:latin typeface="Times New Roman"/>
                <a:ea typeface="Times New Roman"/>
                <a:cs typeface="Times New Roman"/>
                <a:sym typeface="Times New Roman"/>
              </a:defRPr>
            </a:pPr>
            <a:r>
              <a:t>“Another damned thick, square book! Always, scribble, scribble, scribble! Eh! Mr. Gibbon?”</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Always Scribble, Scribble, Scribble! Eh! Mr. Gibbo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Always Scribble, Scribble, Scribble! Eh! Mr. Gibbon?</a:t>
            </a:r>
          </a:p>
        </p:txBody>
      </p:sp>
      <p:sp>
        <p:nvSpPr>
          <p:cNvPr id="106" name="Five Good Emperors: Nerva-Trajan-Hadrian-Antonius Pius-Marcus Aurelius:…"/>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Five Good Emperors: Nerva-Trajan-Hadrian-Antonius Pius-Marcus Aurelius:</a:t>
            </a:r>
          </a:p>
          <a:p>
            <a:pPr marL="161223" indent="-161223" defTabSz="306324">
              <a:spcBef>
                <a:spcPts val="800"/>
              </a:spcBef>
              <a:buFontTx/>
              <a:defRPr sz="1608">
                <a:latin typeface="Times New Roman"/>
                <a:ea typeface="Times New Roman"/>
                <a:cs typeface="Times New Roman"/>
                <a:sym typeface="Times New Roman"/>
              </a:defRPr>
            </a:pPr>
            <a:r>
              <a:t>If a man were called to fix the period in the history of the world, during which the condition of the human race was most happy and prosperous, he would, without hesitation, name that which elapsed from the death of Domitian to the accession of Commodus. </a:t>
            </a:r>
          </a:p>
          <a:p>
            <a:pPr lvl="1" marL="416493" indent="-161223" defTabSz="306324">
              <a:spcBef>
                <a:spcPts val="800"/>
              </a:spcBef>
              <a:buFontTx/>
              <a:buChar char="•"/>
              <a:defRPr sz="1608">
                <a:latin typeface="Times New Roman"/>
                <a:ea typeface="Times New Roman"/>
                <a:cs typeface="Times New Roman"/>
                <a:sym typeface="Times New Roman"/>
              </a:defRPr>
            </a:pPr>
            <a:r>
              <a:t>The vast extent of the Roman empire was governed by absolute power, under the guidance of virtue and wisdom. </a:t>
            </a:r>
          </a:p>
          <a:p>
            <a:pPr lvl="1" marL="416493" indent="-161223" defTabSz="306324">
              <a:spcBef>
                <a:spcPts val="800"/>
              </a:spcBef>
              <a:buFontTx/>
              <a:buChar char="•"/>
              <a:defRPr sz="1608">
                <a:latin typeface="Times New Roman"/>
                <a:ea typeface="Times New Roman"/>
                <a:cs typeface="Times New Roman"/>
                <a:sym typeface="Times New Roman"/>
              </a:defRPr>
            </a:pPr>
            <a:r>
              <a:t>The armies were restrained by the firm but gentle hand of four successive emperors, whose characters and authority commanded involuntary respect. </a:t>
            </a:r>
          </a:p>
          <a:p>
            <a:pPr lvl="1" marL="416493" indent="-161223" defTabSz="306324">
              <a:spcBef>
                <a:spcPts val="800"/>
              </a:spcBef>
              <a:buFontTx/>
              <a:buChar char="•"/>
              <a:defRPr sz="1608">
                <a:latin typeface="Times New Roman"/>
                <a:ea typeface="Times New Roman"/>
                <a:cs typeface="Times New Roman"/>
                <a:sym typeface="Times New Roman"/>
              </a:defRPr>
            </a:pPr>
            <a:r>
              <a:t>The forms of the civil administration were carefully preserved by Nerva, Trajan, Hadrian, and the Antonines, who delighted in the image of liberty, and were pleased with considering themselves as the accountable ministers of the laws. </a:t>
            </a:r>
          </a:p>
          <a:p>
            <a:pPr lvl="1" marL="416493" indent="-161223" defTabSz="306324">
              <a:spcBef>
                <a:spcPts val="800"/>
              </a:spcBef>
              <a:buFontTx/>
              <a:buChar char="•"/>
              <a:defRPr sz="1608">
                <a:latin typeface="Times New Roman"/>
                <a:ea typeface="Times New Roman"/>
                <a:cs typeface="Times New Roman"/>
                <a:sym typeface="Times New Roman"/>
              </a:defRPr>
            </a:pPr>
            <a:r>
              <a:t>Such princes deserved the honor of restoring the republic, had the Romans of their days been capable of enjoying a rational freedom.</a:t>
            </a:r>
          </a:p>
          <a:p>
            <a:pPr marL="161223" indent="-161223" defTabSz="306324">
              <a:spcBef>
                <a:spcPts val="800"/>
              </a:spcBef>
              <a:buFontTx/>
              <a:defRPr sz="1608">
                <a:latin typeface="Times New Roman"/>
                <a:ea typeface="Times New Roman"/>
                <a:cs typeface="Times New Roman"/>
                <a:sym typeface="Times New Roman"/>
              </a:defRPr>
            </a:pPr>
            <a:r>
              <a:t>The labors of these monarchs were overpaid by </a:t>
            </a:r>
          </a:p>
          <a:p>
            <a:pPr lvl="1" marL="416493" indent="-161223" defTabSz="306324">
              <a:spcBef>
                <a:spcPts val="800"/>
              </a:spcBef>
              <a:buFontTx/>
              <a:buChar char="•"/>
              <a:defRPr sz="1608">
                <a:latin typeface="Times New Roman"/>
                <a:ea typeface="Times New Roman"/>
                <a:cs typeface="Times New Roman"/>
                <a:sym typeface="Times New Roman"/>
              </a:defRPr>
            </a:pPr>
            <a:r>
              <a:t>the immense reward that inseparably waited on their success; </a:t>
            </a:r>
          </a:p>
          <a:p>
            <a:pPr lvl="1" marL="416493" indent="-161223" defTabSz="306324">
              <a:spcBef>
                <a:spcPts val="800"/>
              </a:spcBef>
              <a:buFontTx/>
              <a:buChar char="•"/>
              <a:defRPr sz="1608">
                <a:latin typeface="Times New Roman"/>
                <a:ea typeface="Times New Roman"/>
                <a:cs typeface="Times New Roman"/>
                <a:sym typeface="Times New Roman"/>
              </a:defRPr>
            </a:pPr>
            <a:r>
              <a:t>by the honest pride of virtue, and </a:t>
            </a:r>
          </a:p>
          <a:p>
            <a:pPr lvl="1" marL="416493" indent="-161223" defTabSz="306324">
              <a:spcBef>
                <a:spcPts val="800"/>
              </a:spcBef>
              <a:buFontTx/>
              <a:buChar char="•"/>
              <a:defRPr sz="1608">
                <a:latin typeface="Times New Roman"/>
                <a:ea typeface="Times New Roman"/>
                <a:cs typeface="Times New Roman"/>
                <a:sym typeface="Times New Roman"/>
              </a:defRPr>
            </a:pPr>
            <a:r>
              <a:t>by the exquisite delight of beholding the general happiness of which they were the authors.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Aelius Aristid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Aelius Aristides</a:t>
            </a:r>
          </a:p>
        </p:txBody>
      </p:sp>
      <p:sp>
        <p:nvSpPr>
          <p:cNvPr id="109" name="The Roman Oration:…"/>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288036">
              <a:buSzTx/>
              <a:buFontTx/>
              <a:buNone/>
              <a:defRPr b="1" sz="1512">
                <a:latin typeface="+mj-lt"/>
                <a:ea typeface="+mj-ea"/>
                <a:cs typeface="+mj-cs"/>
                <a:sym typeface="Helvetica"/>
              </a:defRPr>
            </a:pPr>
            <a:r>
              <a:t>The Roman Oration:</a:t>
            </a:r>
          </a:p>
          <a:p>
            <a:pPr marL="151597" indent="-151597" defTabSz="288036">
              <a:buFontTx/>
              <a:defRPr sz="1512">
                <a:latin typeface="Times New Roman"/>
                <a:ea typeface="Times New Roman"/>
                <a:cs typeface="Times New Roman"/>
                <a:sym typeface="Times New Roman"/>
              </a:defRPr>
            </a:pPr>
            <a:r>
              <a:t>Whatever the seasons make grow and whatever countries and rivers and lakes and arts of Hellenes and non-Hellenes produce are brought from every land and sea, so that if one would look at all these things, he must needs behold them either by visiting the entire civilized world or by coming to this city. For whatever is grown and made among each people cannot fail to be here at all times and in abundance. And here the the merchant vessels come carrying these many products from all region in every season and even at every equinox, so that the city appears a kind of common emporium of the world.</a:t>
            </a:r>
          </a:p>
          <a:p>
            <a:pPr marL="151597" indent="-151597" defTabSz="288036">
              <a:buFontTx/>
              <a:defRPr sz="1512">
                <a:latin typeface="Times New Roman"/>
                <a:ea typeface="Times New Roman"/>
                <a:cs typeface="Times New Roman"/>
                <a:sym typeface="Times New Roman"/>
              </a:defRPr>
            </a:pPr>
            <a:r>
              <a:t>Cargoes from India and, if you will, even from Arabia the Blest one can see in such numbers as to surmise that in those lands the trees will have been stripped bare and that the inhabitants of these lands, if they need anything, must come here and beg for a share of their own. Again one can see Babylonian garments and ornaments from the barbarian country beyond arriving in greater quantity and with more ease than if shippers from Naxos or from Cythnos, bearing something from those islands, had but to enter the port of Athens. Your farms are Egypt, Sicily and the civilized part of Africa.</a:t>
            </a:r>
          </a:p>
          <a:p>
            <a:pPr marL="151597" indent="-151597" defTabSz="288036">
              <a:buFontTx/>
              <a:defRPr sz="1512">
                <a:latin typeface="Times New Roman"/>
                <a:ea typeface="Times New Roman"/>
                <a:cs typeface="Times New Roman"/>
                <a:sym typeface="Times New Roman"/>
              </a:defRPr>
            </a:pPr>
            <a:r>
              <a:t>Arrivals and departures by sea never cease, so that the wonder is not that the harbor has insufficient space for merchant vessels, but that even the sea has enough, if it really does.</a:t>
            </a:r>
          </a:p>
          <a:p>
            <a:pPr marL="151597" indent="-151597" defTabSz="288036">
              <a:buFontTx/>
              <a:defRPr sz="1512">
                <a:latin typeface="Times New Roman"/>
                <a:ea typeface="Times New Roman"/>
                <a:cs typeface="Times New Roman"/>
                <a:sym typeface="Times New Roman"/>
              </a:defRPr>
            </a:pPr>
            <a:r>
              <a:t>And just as Hesiod said about the ends of the Ocean, that there is a common channel where all waters have one source and destination, so there is a common channel to Rome and all meet here, trade, shipping, agriculture, metallurgy, all the arts and crafts that are or ever have been, all the things that are engendered or or grow from the earth. And whatever one does not see here neither did nor does exist. And so it is not easy to which is greater, the superiority of this city in respect to the cities that now are or the superiority of this city respect to the empires that ever were…</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Three Great Plagu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Three Great Plagues</a:t>
            </a:r>
          </a:p>
        </p:txBody>
      </p:sp>
      <p:sp>
        <p:nvSpPr>
          <p:cNvPr id="112" name="But the demands of the empire for revenue and of the upper class for resources remain the same:…"/>
          <p:cNvSpPr txBox="1"/>
          <p:nvPr>
            <p:ph type="body" idx="4294967295"/>
          </p:nvPr>
        </p:nvSpPr>
        <p:spPr>
          <a:xfrm>
            <a:off x="277663" y="1270000"/>
            <a:ext cx="85725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But the demands of the empire for revenue and of the upper class for resources remain the same:</a:t>
            </a:r>
          </a:p>
          <a:p>
            <a:pPr marL="240631" indent="-240631">
              <a:spcBef>
                <a:spcPts val="1200"/>
              </a:spcBef>
              <a:buFontTx/>
              <a:defRPr sz="2400">
                <a:latin typeface="Times New Roman"/>
                <a:ea typeface="Times New Roman"/>
                <a:cs typeface="Times New Roman"/>
                <a:sym typeface="Times New Roman"/>
              </a:defRPr>
            </a:pPr>
            <a:r>
              <a:t>Antonine Plague (smallpox?): Antonine ⇒ Severian dynasty</a:t>
            </a:r>
          </a:p>
          <a:p>
            <a:pPr marL="240631" indent="-240631">
              <a:spcBef>
                <a:spcPts val="1200"/>
              </a:spcBef>
              <a:buFontTx/>
              <a:defRPr sz="2400">
                <a:latin typeface="Times New Roman"/>
                <a:ea typeface="Times New Roman"/>
                <a:cs typeface="Times New Roman"/>
                <a:sym typeface="Times New Roman"/>
              </a:defRPr>
            </a:pPr>
            <a:r>
              <a:t>Plague of St. Cyrian (Ebola-like?): Things fall completely apart, then Diocletian: between Philip the Arab and Diocletian, 18 emperors in 35 years, plus two breakaways; 12 of the 18 were assassinated</a:t>
            </a:r>
          </a:p>
          <a:p>
            <a:pPr marL="240631" indent="-240631">
              <a:spcBef>
                <a:spcPts val="1200"/>
              </a:spcBef>
              <a:buFontTx/>
              <a:defRPr sz="2400">
                <a:latin typeface="Times New Roman"/>
                <a:ea typeface="Times New Roman"/>
                <a:cs typeface="Times New Roman"/>
                <a:sym typeface="Times New Roman"/>
              </a:defRPr>
            </a:pPr>
            <a:r>
              <a:t>Plague of Justinian (Bubonic): Flavius Apion… </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 name="Review: What Should We Review Toda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What Should We Review Today?</a:t>
            </a:r>
          </a:p>
        </p:txBody>
      </p:sp>
      <p:sp>
        <p:nvSpPr>
          <p:cNvPr id="115" name="A number of possibilities:…"/>
          <p:cNvSpPr txBox="1"/>
          <p:nvPr>
            <p:ph type="body" idx="4294967295"/>
          </p:nvPr>
        </p:nvSpPr>
        <p:spPr>
          <a:xfrm>
            <a:off x="277663" y="1270000"/>
            <a:ext cx="8572501" cy="5310441"/>
          </a:xfrm>
          <a:prstGeom prst="rect">
            <a:avLst/>
          </a:prstGeom>
        </p:spPr>
        <p:txBody>
          <a:bodyPr>
            <a:normAutofit fontScale="100000" lnSpcReduction="0"/>
          </a:bodyPr>
          <a:lstStyle/>
          <a:p>
            <a:pPr marL="0" indent="0">
              <a:spcBef>
                <a:spcPts val="1200"/>
              </a:spcBef>
              <a:buSzTx/>
              <a:buFontTx/>
              <a:buNone/>
              <a:defRPr sz="2400">
                <a:latin typeface="+mj-lt"/>
                <a:ea typeface="+mj-ea"/>
                <a:cs typeface="+mj-cs"/>
                <a:sym typeface="Helvetica"/>
              </a:defRPr>
            </a:pPr>
            <a:r>
              <a:rPr b="1"/>
              <a:t>A number of possibilities:</a:t>
            </a:r>
          </a:p>
          <a:p>
            <a:pPr marL="240631" indent="-240631">
              <a:spcBef>
                <a:spcPts val="1200"/>
              </a:spcBef>
              <a:buFontTx/>
              <a:defRPr sz="2400">
                <a:latin typeface="Times New Roman"/>
                <a:ea typeface="Times New Roman"/>
                <a:cs typeface="Times New Roman"/>
                <a:sym typeface="Times New Roman"/>
              </a:defRPr>
            </a:pPr>
            <a:r>
              <a:t>The grand overview of the history of economic growth</a:t>
            </a:r>
          </a:p>
          <a:p>
            <a:pPr marL="240631" indent="-240631">
              <a:spcBef>
                <a:spcPts val="1200"/>
              </a:spcBef>
              <a:buFontTx/>
              <a:defRPr sz="2400">
                <a:latin typeface="Times New Roman"/>
                <a:ea typeface="Times New Roman"/>
                <a:cs typeface="Times New Roman"/>
                <a:sym typeface="Times New Roman"/>
              </a:defRPr>
            </a:pPr>
            <a:r>
              <a:t>Models:</a:t>
            </a:r>
          </a:p>
          <a:p>
            <a:pPr lvl="1" marL="621631" indent="-240631">
              <a:spcBef>
                <a:spcPts val="1200"/>
              </a:spcBef>
              <a:buFontTx/>
              <a:buChar char="•"/>
              <a:defRPr sz="2400">
                <a:latin typeface="Times New Roman"/>
                <a:ea typeface="Times New Roman"/>
                <a:cs typeface="Times New Roman"/>
                <a:sym typeface="Times New Roman"/>
              </a:defRPr>
            </a:pPr>
            <a:r>
              <a:t>The Solow growth model</a:t>
            </a:r>
          </a:p>
          <a:p>
            <a:pPr lvl="1" marL="621631" indent="-240631">
              <a:spcBef>
                <a:spcPts val="1200"/>
              </a:spcBef>
              <a:buFontTx/>
              <a:buChar char="•"/>
              <a:defRPr sz="2400">
                <a:latin typeface="Times New Roman"/>
                <a:ea typeface="Times New Roman"/>
                <a:cs typeface="Times New Roman"/>
                <a:sym typeface="Times New Roman"/>
              </a:defRPr>
            </a:pPr>
            <a:r>
              <a:t>Malthusian forces</a:t>
            </a:r>
          </a:p>
          <a:p>
            <a:pPr lvl="1" marL="621631" indent="-240631">
              <a:spcBef>
                <a:spcPts val="1200"/>
              </a:spcBef>
              <a:buFontTx/>
              <a:buChar char="•"/>
              <a:defRPr sz="2400">
                <a:latin typeface="Times New Roman"/>
                <a:ea typeface="Times New Roman"/>
                <a:cs typeface="Times New Roman"/>
                <a:sym typeface="Times New Roman"/>
              </a:defRPr>
            </a:pPr>
            <a:r>
              <a:t>“Two heads (almost) twice as good as one” &amp; “low-hanging fruit is picked first” &amp; “institutions matter a lot”</a:t>
            </a:r>
          </a:p>
          <a:p>
            <a:pPr marL="240631" indent="-240631">
              <a:spcBef>
                <a:spcPts val="1200"/>
              </a:spcBef>
              <a:buFontTx/>
              <a:defRPr sz="2400">
                <a:latin typeface="Times New Roman"/>
                <a:ea typeface="Times New Roman"/>
                <a:cs typeface="Times New Roman"/>
                <a:sym typeface="Times New Roman"/>
              </a:defRPr>
            </a:pPr>
            <a:r>
              <a:t>Malthusian economics</a:t>
            </a:r>
          </a:p>
          <a:p>
            <a:pPr lvl="1" marL="621631" indent="-240631">
              <a:spcBef>
                <a:spcPts val="1200"/>
              </a:spcBef>
              <a:buFontTx/>
              <a:buChar char="•"/>
              <a:defRPr sz="2400">
                <a:latin typeface="Times New Roman"/>
                <a:ea typeface="Times New Roman"/>
                <a:cs typeface="Times New Roman"/>
                <a:sym typeface="Times New Roman"/>
              </a:defRPr>
            </a:pPr>
            <a:r>
              <a:t>&amp; “class power”</a:t>
            </a:r>
          </a:p>
          <a:p>
            <a:pPr marL="240631" indent="-240631">
              <a:spcBef>
                <a:spcPts val="1200"/>
              </a:spcBef>
              <a:buFontTx/>
              <a:defRPr sz="2400">
                <a:latin typeface="Times New Roman"/>
                <a:ea typeface="Times New Roman"/>
                <a:cs typeface="Times New Roman"/>
                <a:sym typeface="Times New Roman"/>
              </a:defRPr>
            </a:pPr>
            <a:r>
              <a:t>Measuring prosperity relative to “subsistence”</a:t>
            </a:r>
          </a:p>
          <a:p>
            <a:pPr marL="240631" indent="-240631">
              <a:spcBef>
                <a:spcPts val="1200"/>
              </a:spcBef>
              <a:buFontTx/>
              <a:defRPr sz="2400">
                <a:latin typeface="Times New Roman"/>
                <a:ea typeface="Times New Roman"/>
                <a:cs typeface="Times New Roman"/>
                <a:sym typeface="Times New Roman"/>
              </a:defRPr>
            </a:pPr>
            <a:r>
              <a:t>Ancient empires (&amp; their rise &amp; fall)</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 name="The Fall of Rome"/>
          <p:cNvSpPr txBox="1"/>
          <p:nvPr>
            <p:ph type="title" idx="4294967295"/>
          </p:nvPr>
        </p:nvSpPr>
        <p:spPr>
          <a:xfrm>
            <a:off x="277663" y="-1"/>
            <a:ext cx="8572501" cy="1270001"/>
          </a:xfrm>
          <a:prstGeom prst="rect">
            <a:avLst/>
          </a:prstGeom>
        </p:spPr>
        <p:txBody>
          <a:bodyPr>
            <a:normAutofit fontScale="100000" lnSpcReduction="0"/>
          </a:bodyPr>
          <a:lstStyle>
            <a:lvl1pPr>
              <a:defRPr sz="6000"/>
            </a:lvl1pPr>
          </a:lstStyle>
          <a:p>
            <a:pPr/>
            <a:r>
              <a:t>The Fall of Rome</a:t>
            </a:r>
          </a:p>
        </p:txBody>
      </p:sp>
      <p:sp>
        <p:nvSpPr>
          <p:cNvPr id="118"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19" name="Economic Zenith, Then Economic Decline, Then Political Decline:…"/>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Economic Zenith, Then Economic Decline, Then Political Decline:</a:t>
            </a:r>
          </a:p>
          <a:p>
            <a:pPr marL="161223" indent="-161223" defTabSz="306324">
              <a:spcBef>
                <a:spcPts val="800"/>
              </a:spcBef>
              <a:buFontTx/>
              <a:defRPr sz="1608">
                <a:latin typeface="Times New Roman"/>
                <a:ea typeface="Times New Roman"/>
                <a:cs typeface="Times New Roman"/>
                <a:sym typeface="Times New Roman"/>
              </a:defRPr>
            </a:pPr>
            <a:r>
              <a:t>While the existing data are somewhat contradictory, the consensus amongst archaeologists is the early 2nd century. </a:t>
            </a:r>
          </a:p>
          <a:p>
            <a:pPr marL="161223" indent="-161223" defTabSz="306324">
              <a:spcBef>
                <a:spcPts val="800"/>
              </a:spcBef>
              <a:buFontTx/>
              <a:defRPr sz="1608">
                <a:latin typeface="Times New Roman"/>
                <a:ea typeface="Times New Roman"/>
                <a:cs typeface="Times New Roman"/>
                <a:sym typeface="Times New Roman"/>
              </a:defRPr>
            </a:pPr>
            <a:r>
              <a:t>A new social distinction between </a:t>
            </a:r>
            <a:r>
              <a:rPr i="1"/>
              <a:t>honestiores</a:t>
            </a:r>
            <a:r>
              <a:t> (high status) and </a:t>
            </a:r>
            <a:r>
              <a:rPr i="1"/>
              <a:t>humiliores</a:t>
            </a:r>
            <a:r>
              <a:t> (low status with different laws) was introduced.</a:t>
            </a:r>
          </a:p>
          <a:p>
            <a:pPr marL="161223" indent="-161223" defTabSz="306324">
              <a:spcBef>
                <a:spcPts val="800"/>
              </a:spcBef>
              <a:buFontTx/>
              <a:defRPr sz="1608">
                <a:latin typeface="Times New Roman"/>
                <a:ea typeface="Times New Roman"/>
                <a:cs typeface="Times New Roman"/>
                <a:sym typeface="Times New Roman"/>
              </a:defRPr>
            </a:pPr>
            <a:r>
              <a:t>Citizens began to lose their rights and by the end of the 2nd century, they were being tied to the land as serfs </a:t>
            </a:r>
          </a:p>
          <a:p>
            <a:pPr marL="161223" indent="-161223" defTabSz="306324">
              <a:spcBef>
                <a:spcPts val="800"/>
              </a:spcBef>
              <a:buFontTx/>
              <a:defRPr sz="1608">
                <a:latin typeface="Times New Roman"/>
                <a:ea typeface="Times New Roman"/>
                <a:cs typeface="Times New Roman"/>
                <a:sym typeface="Times New Roman"/>
              </a:defRPr>
            </a:pPr>
            <a:r>
              <a:t>The Barbarians were at the gates, but it seems reasonable to see this as an outcome of the weakening of Roman institutions </a:t>
            </a:r>
          </a:p>
          <a:p>
            <a:pPr marL="161223" indent="-161223" defTabSz="306324">
              <a:spcBef>
                <a:spcPts val="800"/>
              </a:spcBef>
              <a:buFontTx/>
              <a:defRPr sz="1608">
                <a:latin typeface="Times New Roman"/>
                <a:ea typeface="Times New Roman"/>
                <a:cs typeface="Times New Roman"/>
                <a:sym typeface="Times New Roman"/>
              </a:defRPr>
            </a:pPr>
            <a:r>
              <a:t>Earlier Rome had defeated far more formidable and better organized enemies like the Carthaginians. </a:t>
            </a:r>
          </a:p>
          <a:p>
            <a:pPr marL="161223" indent="-161223" defTabSz="306324">
              <a:spcBef>
                <a:spcPts val="800"/>
              </a:spcBef>
              <a:buFontTx/>
              <a:defRPr sz="1608">
                <a:latin typeface="Times New Roman"/>
                <a:ea typeface="Times New Roman"/>
                <a:cs typeface="Times New Roman"/>
                <a:sym typeface="Times New Roman"/>
              </a:defRPr>
            </a:pPr>
            <a:r>
              <a:t>Acemoglu and Robinson argue that the big fact about what preceded the decline is that political institutions moved in a much more extractive direction and this was followed by economic institutions. </a:t>
            </a:r>
          </a:p>
          <a:p>
            <a:pPr marL="161223" indent="-161223" defTabSz="306324">
              <a:spcBef>
                <a:spcPts val="800"/>
              </a:spcBef>
              <a:buFontTx/>
              <a:defRPr sz="1608">
                <a:latin typeface="Times New Roman"/>
                <a:ea typeface="Times New Roman"/>
                <a:cs typeface="Times New Roman"/>
                <a:sym typeface="Times New Roman"/>
              </a:defRPr>
            </a:pPr>
            <a:r>
              <a:t>Jongman (“Gibbon was Right”) proposes that the Antonine plague which hit the Roman Empire around 160AD is the most likely explanation for the collapse of Rome. </a:t>
            </a:r>
          </a:p>
          <a:p>
            <a:pPr marL="161223" indent="-161223" defTabSz="306324">
              <a:spcBef>
                <a:spcPts val="800"/>
              </a:spcBef>
              <a:buFontTx/>
              <a:defRPr sz="1608">
                <a:latin typeface="Times New Roman"/>
                <a:ea typeface="Times New Roman"/>
                <a:cs typeface="Times New Roman"/>
                <a:sym typeface="Times New Roman"/>
              </a:defRPr>
            </a:pPr>
            <a:r>
              <a:t>But Malthusian crises are supposed to increase living standards, not reduce them.</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 name="6. Civilizational &quot;Efflorescences&quot; and Imperial Declines (Feb 11):…"/>
          <p:cNvSpPr txBox="1"/>
          <p:nvPr>
            <p:ph type="body" idx="4294967295"/>
          </p:nvPr>
        </p:nvSpPr>
        <p:spPr>
          <a:xfrm>
            <a:off x="277663" y="1267122"/>
            <a:ext cx="8572501" cy="5397501"/>
          </a:xfrm>
          <a:prstGeom prst="rect">
            <a:avLst/>
          </a:prstGeom>
        </p:spPr>
        <p:txBody>
          <a:bodyPr>
            <a:normAutofit fontScale="100000" lnSpcReduction="0"/>
          </a:bodyPr>
          <a:lstStyle/>
          <a:p>
            <a:pPr marL="0" indent="0" defTabSz="338327">
              <a:spcBef>
                <a:spcPts val="0"/>
              </a:spcBef>
              <a:buSzTx/>
              <a:buFontTx/>
              <a:buNone/>
              <a:defRPr b="1" sz="1776">
                <a:latin typeface="+mj-lt"/>
                <a:ea typeface="+mj-ea"/>
                <a:cs typeface="+mj-cs"/>
                <a:sym typeface="Helvetica"/>
              </a:defRPr>
            </a:pPr>
            <a:r>
              <a:t>6. Civilizational "Efflorescences" and Imperial Declines (Feb 11):</a:t>
            </a:r>
            <a:endParaRPr b="0"/>
          </a:p>
          <a:p>
            <a:pPr marL="148389" indent="-148389" defTabSz="338327">
              <a:spcBef>
                <a:spcPts val="0"/>
              </a:spcBef>
              <a:buFontTx/>
              <a:defRPr sz="1480">
                <a:latin typeface="Times New Roman"/>
                <a:ea typeface="Times New Roman"/>
                <a:cs typeface="Times New Roman"/>
                <a:sym typeface="Times New Roman"/>
              </a:defRPr>
            </a:pPr>
            <a:r>
              <a:rPr b="1">
                <a:latin typeface="+mj-lt"/>
                <a:ea typeface="+mj-ea"/>
                <a:cs typeface="+mj-cs"/>
                <a:sym typeface="Helvetica"/>
              </a:rPr>
              <a:t>Read Before</a:t>
            </a:r>
            <a:r>
              <a:t>: Willem M. Jongman (2007): </a:t>
            </a:r>
            <a:r>
              <a:rPr i="1"/>
              <a:t>Gibbon was Right: The Decline and Fall of the Roman Economy</a:t>
            </a:r>
            <a:r>
              <a:t> &lt;</a:t>
            </a:r>
            <a:r>
              <a:rPr u="sng">
                <a:solidFill>
                  <a:srgbClr val="0000FF"/>
                </a:solidFill>
                <a:uFill>
                  <a:solidFill>
                    <a:srgbClr val="0000FF"/>
                  </a:solidFill>
                </a:uFill>
                <a:hlinkClick r:id="rId2" invalidUrl="" action="" tgtFrame="" tooltip="" history="1" highlightClick="0" endSnd="0"/>
              </a:rPr>
              <a:t>https://delong.typepad.com/jongman-gibbon-was-right.pdf</a:t>
            </a:r>
            <a:r>
              <a:t>&gt;</a:t>
            </a:r>
          </a:p>
          <a:p>
            <a:pPr marL="148389" indent="-148389" defTabSz="338327">
              <a:spcBef>
                <a:spcPts val="0"/>
              </a:spcBef>
              <a:buFontTx/>
              <a:defRPr sz="1480">
                <a:latin typeface="Times New Roman"/>
                <a:ea typeface="Times New Roman"/>
                <a:cs typeface="Times New Roman"/>
                <a:sym typeface="Times New Roman"/>
              </a:defRPr>
            </a:pPr>
            <a:r>
              <a:rPr b="1">
                <a:latin typeface="+mj-lt"/>
                <a:ea typeface="+mj-ea"/>
                <a:cs typeface="+mj-cs"/>
                <a:sym typeface="Helvetica"/>
              </a:rPr>
              <a:t>Read Before</a:t>
            </a:r>
            <a:r>
              <a:t>: Peter Temin:</a:t>
            </a:r>
            <a:r>
              <a:rPr i="1"/>
              <a:t> The Roman Market Economy</a:t>
            </a:r>
            <a:r>
              <a:t>, Roman Growth &lt;</a:t>
            </a:r>
            <a:r>
              <a:rPr u="sng">
                <a:solidFill>
                  <a:srgbClr val="0000FF"/>
                </a:solidFill>
                <a:uFill>
                  <a:solidFill>
                    <a:srgbClr val="0000FF"/>
                  </a:solidFill>
                </a:uFill>
                <a:hlinkClick r:id="rId3" invalidUrl="" action="" tgtFrame="" tooltip="" history="1" highlightClick="0" endSnd="0"/>
              </a:rPr>
              <a:t>https://delong.typepad.com/files/temin-roman-growth.pdf</a:t>
            </a:r>
            <a:r>
              <a:t>&gt;</a:t>
            </a:r>
          </a:p>
          <a:p>
            <a:pPr marL="148389" indent="-148389" defTabSz="338327">
              <a:spcBef>
                <a:spcPts val="0"/>
              </a:spcBef>
              <a:buFontTx/>
              <a:defRPr b="1" sz="1480">
                <a:latin typeface="Times New Roman"/>
                <a:ea typeface="Times New Roman"/>
                <a:cs typeface="Times New Roman"/>
                <a:sym typeface="Times New Roman"/>
              </a:defRPr>
            </a:pPr>
            <a:r>
              <a:rPr>
                <a:latin typeface="+mj-lt"/>
                <a:ea typeface="+mj-ea"/>
                <a:cs typeface="+mj-cs"/>
                <a:sym typeface="Helvetica"/>
              </a:rPr>
              <a:t>Slides</a:t>
            </a:r>
            <a:r>
              <a:t>: </a:t>
            </a:r>
            <a:r>
              <a:rPr b="0"/>
              <a:t>&lt;</a:t>
            </a:r>
            <a:r>
              <a:rPr b="0" u="sng">
                <a:solidFill>
                  <a:srgbClr val="0000FF"/>
                </a:solidFill>
                <a:uFill>
                  <a:solidFill>
                    <a:srgbClr val="0000FF"/>
                  </a:solidFill>
                </a:uFill>
                <a:hlinkClick r:id="rId4" invalidUrl="" action="" tgtFrame="" tooltip="" history="1" highlightClick="0" endSnd="0"/>
              </a:rPr>
              <a:t>https://github.com/braddelong/public-files/blob/master/econ-135-lecture-6.pptx</a:t>
            </a:r>
            <a:r>
              <a:rPr b="0"/>
              <a:t>&gt;</a:t>
            </a:r>
          </a:p>
          <a:p>
            <a:pPr marL="148389" indent="-148389" defTabSz="338327">
              <a:spcBef>
                <a:spcPts val="0"/>
              </a:spcBef>
              <a:buFontTx/>
              <a:defRPr sz="1480">
                <a:latin typeface="Times New Roman"/>
                <a:ea typeface="Times New Roman"/>
                <a:cs typeface="Times New Roman"/>
                <a:sym typeface="Times New Roman"/>
              </a:defRPr>
            </a:pPr>
            <a:r>
              <a:rPr b="1">
                <a:latin typeface="+mj-lt"/>
                <a:ea typeface="+mj-ea"/>
                <a:cs typeface="+mj-cs"/>
                <a:sym typeface="Helvetica"/>
              </a:rPr>
              <a:t>Finish</a:t>
            </a:r>
            <a:r>
              <a:t>: Assignment 4: Malthusian economies paper; due Feb 12</a:t>
            </a:r>
          </a:p>
          <a:p>
            <a:pPr marL="0" indent="0" defTabSz="338327">
              <a:spcBef>
                <a:spcPts val="0"/>
              </a:spcBef>
              <a:buSzTx/>
              <a:buFontTx/>
              <a:buNone/>
              <a:defRPr sz="1776">
                <a:latin typeface="Times New Roman"/>
                <a:ea typeface="Times New Roman"/>
                <a:cs typeface="Times New Roman"/>
                <a:sym typeface="Times New Roman"/>
              </a:defRPr>
            </a:pPr>
          </a:p>
          <a:p>
            <a:pPr marL="0" indent="0" defTabSz="338327">
              <a:spcBef>
                <a:spcPts val="0"/>
              </a:spcBef>
              <a:buSzTx/>
              <a:buFontTx/>
              <a:buNone/>
              <a:defRPr b="1" sz="1776">
                <a:latin typeface="+mj-lt"/>
                <a:ea typeface="+mj-ea"/>
                <a:cs typeface="+mj-cs"/>
                <a:sym typeface="Helvetica"/>
              </a:defRPr>
            </a:pPr>
            <a:r>
              <a:t>7. Why Was Pre-Industrial Progress so Slow on Average? (Feb 13):</a:t>
            </a:r>
          </a:p>
          <a:p>
            <a:pPr marL="148389" indent="-148389" defTabSz="338327">
              <a:spcBef>
                <a:spcPts val="0"/>
              </a:spcBef>
              <a:buFontTx/>
              <a:defRPr sz="1480">
                <a:latin typeface="Times New Roman"/>
                <a:ea typeface="Times New Roman"/>
                <a:cs typeface="Times New Roman"/>
                <a:sym typeface="Times New Roman"/>
              </a:defRPr>
            </a:pPr>
            <a:r>
              <a:rPr b="1">
                <a:latin typeface="+mj-lt"/>
                <a:ea typeface="+mj-ea"/>
                <a:cs typeface="+mj-cs"/>
                <a:sym typeface="Helvetica"/>
              </a:rPr>
              <a:t>Read Before:</a:t>
            </a:r>
            <a:r>
              <a:t> Josh Ober (2019): </a:t>
            </a:r>
            <a:r>
              <a:rPr i="1"/>
              <a:t>Agamemnon's Cluelessness</a:t>
            </a:r>
            <a:r>
              <a:t>, selections &lt;</a:t>
            </a:r>
            <a:r>
              <a:rPr u="sng">
                <a:solidFill>
                  <a:srgbClr val="0000FF"/>
                </a:solidFill>
                <a:uFill>
                  <a:solidFill>
                    <a:srgbClr val="0000FF"/>
                  </a:solidFill>
                </a:uFill>
                <a:hlinkClick r:id="rId5" invalidUrl="" action="" tgtFrame="" tooltip="" history="1" highlightClick="0" endSnd="0"/>
              </a:rPr>
              <a:t>https://delong.typepad.com/files/ober-agamemnon-selections.pdf</a:t>
            </a:r>
            <a:r>
              <a:t>&gt;</a:t>
            </a:r>
          </a:p>
          <a:p>
            <a:pPr marL="148389" indent="-148389" defTabSz="338327">
              <a:spcBef>
                <a:spcPts val="0"/>
              </a:spcBef>
              <a:buFontTx/>
              <a:defRPr sz="1480">
                <a:latin typeface="Times New Roman"/>
                <a:ea typeface="Times New Roman"/>
                <a:cs typeface="Times New Roman"/>
                <a:sym typeface="Times New Roman"/>
              </a:defRPr>
            </a:pPr>
            <a:r>
              <a:rPr b="1">
                <a:latin typeface="+mj-lt"/>
                <a:ea typeface="+mj-ea"/>
                <a:cs typeface="+mj-cs"/>
                <a:sym typeface="Helvetica"/>
              </a:rPr>
              <a:t>Read Before:</a:t>
            </a:r>
            <a:r>
              <a:t> Moses Finley: </a:t>
            </a:r>
            <a:r>
              <a:rPr i="1"/>
              <a:t>Technical Innovation and Economic Progress in the Ancient World</a:t>
            </a:r>
            <a:r>
              <a:t> &lt;</a:t>
            </a:r>
            <a:r>
              <a:rPr u="sng">
                <a:solidFill>
                  <a:srgbClr val="0000FF"/>
                </a:solidFill>
                <a:uFill>
                  <a:solidFill>
                    <a:srgbClr val="0000FF"/>
                  </a:solidFill>
                </a:uFill>
                <a:hlinkClick r:id="rId6" invalidUrl="" action="" tgtFrame="" tooltip="" history="1" highlightClick="0" endSnd="0"/>
              </a:rPr>
              <a:t>https://delong.typepad.com/finley-technical.pdf</a:t>
            </a:r>
            <a:r>
              <a:t>&gt;</a:t>
            </a:r>
          </a:p>
          <a:p>
            <a:pPr marL="148389" indent="-148389" defTabSz="338327">
              <a:spcBef>
                <a:spcPts val="0"/>
              </a:spcBef>
              <a:buFontTx/>
              <a:defRPr b="1" sz="1480">
                <a:latin typeface="Times New Roman"/>
                <a:ea typeface="Times New Roman"/>
                <a:cs typeface="Times New Roman"/>
                <a:sym typeface="Times New Roman"/>
              </a:defRPr>
            </a:pPr>
            <a:r>
              <a:rPr>
                <a:latin typeface="+mj-lt"/>
                <a:ea typeface="+mj-ea"/>
                <a:cs typeface="+mj-cs"/>
                <a:sym typeface="Helvetica"/>
              </a:rPr>
              <a:t>Slides</a:t>
            </a:r>
            <a:r>
              <a:t>: </a:t>
            </a:r>
            <a:r>
              <a:rPr b="0"/>
              <a:t>&lt;</a:t>
            </a:r>
            <a:r>
              <a:rPr b="0" u="sng">
                <a:solidFill>
                  <a:srgbClr val="0000FF"/>
                </a:solidFill>
                <a:uFill>
                  <a:solidFill>
                    <a:srgbClr val="0000FF"/>
                  </a:solidFill>
                </a:uFill>
                <a:hlinkClick r:id="rId7" invalidUrl="" action="" tgtFrame="" tooltip="" history="1" highlightClick="0" endSnd="0"/>
              </a:rPr>
              <a:t>https://github.com/braddelong/public-files/blob/master/econ-135-lecture-7.pptx</a:t>
            </a:r>
            <a:r>
              <a:rPr b="0"/>
              <a:t>&gt;</a:t>
            </a:r>
            <a:endParaRPr b="0"/>
          </a:p>
          <a:p>
            <a:pPr marL="148389" indent="-148389" defTabSz="338327">
              <a:spcBef>
                <a:spcPts val="0"/>
              </a:spcBef>
              <a:buFontTx/>
              <a:defRPr b="1" sz="1480">
                <a:latin typeface="Times New Roman"/>
                <a:ea typeface="Times New Roman"/>
                <a:cs typeface="Times New Roman"/>
                <a:sym typeface="Times New Roman"/>
              </a:defRPr>
            </a:pPr>
            <a:r>
              <a:rPr>
                <a:latin typeface="+mj-lt"/>
                <a:ea typeface="+mj-ea"/>
                <a:cs typeface="+mj-cs"/>
                <a:sym typeface="Helvetica"/>
              </a:rPr>
              <a:t>Start: </a:t>
            </a:r>
            <a:r>
              <a:rPr b="0"/>
              <a:t>Assignment 5: Simulations with the Solow growth model; due Feb 19</a:t>
            </a:r>
            <a:r>
              <a:t> </a:t>
            </a:r>
            <a:r>
              <a:rPr b="0"/>
              <a:t>&lt;</a:t>
            </a:r>
            <a:r>
              <a:rPr b="0" u="sng">
                <a:solidFill>
                  <a:srgbClr val="0000FF"/>
                </a:solidFill>
                <a:uFill>
                  <a:solidFill>
                    <a:srgbClr val="0000FF"/>
                  </a:solidFill>
                </a:uFill>
                <a:hlinkClick r:id="rId8" invalidUrl="" action="" tgtFrame="" tooltip="" history="1" highlightClick="0" endSnd="0"/>
              </a:rPr>
              <a:t>https://bcourses.berkeley.edu/courses/1487685/assignments/8065916</a:t>
            </a:r>
            <a:r>
              <a:rPr b="0"/>
              <a:t>&gt;</a:t>
            </a:r>
          </a:p>
          <a:p>
            <a:pPr marL="148389" indent="-148389" defTabSz="338327">
              <a:spcBef>
                <a:spcPts val="0"/>
              </a:spcBef>
              <a:buFontTx/>
              <a:defRPr sz="1480">
                <a:latin typeface="Times New Roman"/>
                <a:ea typeface="Times New Roman"/>
                <a:cs typeface="Times New Roman"/>
                <a:sym typeface="Times New Roman"/>
              </a:defRPr>
            </a:pPr>
          </a:p>
          <a:p>
            <a:pPr marL="0" indent="0" defTabSz="338327">
              <a:spcBef>
                <a:spcPts val="0"/>
              </a:spcBef>
              <a:buSzTx/>
              <a:buFontTx/>
              <a:buNone/>
              <a:defRPr b="1" sz="1776">
                <a:latin typeface="+mj-lt"/>
                <a:ea typeface="+mj-ea"/>
                <a:cs typeface="+mj-cs"/>
                <a:sym typeface="Helvetica"/>
              </a:defRPr>
            </a:pPr>
            <a:r>
              <a:t>8. Commercial Revolutions (Feb 18):</a:t>
            </a:r>
          </a:p>
          <a:p>
            <a:pPr marL="178067" indent="-178067" defTabSz="338327">
              <a:spcBef>
                <a:spcPts val="0"/>
              </a:spcBef>
              <a:buFontTx/>
              <a:defRPr sz="1480">
                <a:latin typeface="Times New Roman"/>
                <a:ea typeface="Times New Roman"/>
                <a:cs typeface="Times New Roman"/>
                <a:sym typeface="Times New Roman"/>
              </a:defRPr>
            </a:pPr>
            <a:r>
              <a:rPr b="1">
                <a:latin typeface="+mj-lt"/>
                <a:ea typeface="+mj-ea"/>
                <a:cs typeface="+mj-cs"/>
                <a:sym typeface="Helvetica"/>
              </a:rPr>
              <a:t>Read: </a:t>
            </a:r>
            <a:r>
              <a:t>Christopher Berry (2018): </a:t>
            </a:r>
            <a:r>
              <a:rPr i="1"/>
              <a:t>Adam Smith: A Very Short Introduction </a:t>
            </a:r>
            <a:r>
              <a:t>&lt;</a:t>
            </a:r>
            <a:r>
              <a:rPr u="sng">
                <a:solidFill>
                  <a:srgbClr val="0000FF"/>
                </a:solidFill>
                <a:uFill>
                  <a:solidFill>
                    <a:srgbClr val="0000FF"/>
                  </a:solidFill>
                </a:uFill>
                <a:hlinkClick r:id="rId9" invalidUrl="" action="" tgtFrame="" tooltip="" history="1" highlightClick="0" endSnd="0"/>
              </a:rPr>
              <a:t>https://delong.typepad.com/files/berry-smith.pdf</a:t>
            </a:r>
            <a:r>
              <a:t>&gt;</a:t>
            </a:r>
          </a:p>
          <a:p>
            <a:pPr marL="148389" indent="-148389" defTabSz="338327">
              <a:spcBef>
                <a:spcPts val="0"/>
              </a:spcBef>
              <a:buFontTx/>
              <a:defRPr b="1" sz="1480">
                <a:latin typeface="Times New Roman"/>
                <a:ea typeface="Times New Roman"/>
                <a:cs typeface="Times New Roman"/>
                <a:sym typeface="Times New Roman"/>
              </a:defRPr>
            </a:pPr>
            <a:r>
              <a:rPr>
                <a:latin typeface="+mj-lt"/>
                <a:ea typeface="+mj-ea"/>
                <a:cs typeface="+mj-cs"/>
                <a:sym typeface="Helvetica"/>
              </a:rPr>
              <a:t>Slides</a:t>
            </a:r>
            <a:r>
              <a:t>: </a:t>
            </a:r>
            <a:r>
              <a:rPr b="0"/>
              <a:t>&lt;</a:t>
            </a:r>
            <a:r>
              <a:rPr b="0" u="sng">
                <a:solidFill>
                  <a:srgbClr val="0000FF"/>
                </a:solidFill>
                <a:uFill>
                  <a:solidFill>
                    <a:srgbClr val="0000FF"/>
                  </a:solidFill>
                </a:uFill>
                <a:hlinkClick r:id="rId10" invalidUrl="" action="" tgtFrame="" tooltip="" history="1" highlightClick="0" endSnd="0"/>
              </a:rPr>
              <a:t>https://github.com/braddelong/public-files/blob/master/econ-135-lecture-8.pptx</a:t>
            </a:r>
            <a:r>
              <a:rPr b="0"/>
              <a:t>&gt;</a:t>
            </a:r>
          </a:p>
          <a:p>
            <a:pPr marL="178067" indent="-178067" defTabSz="338327">
              <a:spcBef>
                <a:spcPts val="0"/>
              </a:spcBef>
              <a:buFontTx/>
              <a:defRPr sz="1480">
                <a:latin typeface="Times New Roman"/>
                <a:ea typeface="Times New Roman"/>
                <a:cs typeface="Times New Roman"/>
                <a:sym typeface="Times New Roman"/>
              </a:defRPr>
            </a:pPr>
            <a:r>
              <a:rPr b="1">
                <a:latin typeface="+mj-lt"/>
                <a:ea typeface="+mj-ea"/>
                <a:cs typeface="+mj-cs"/>
                <a:sym typeface="Helvetica"/>
              </a:rPr>
              <a:t>Finish</a:t>
            </a:r>
            <a:r>
              <a:rPr b="1"/>
              <a:t>:</a:t>
            </a:r>
            <a:r>
              <a:t> Assignment 5: Simulations with the Solow growth model; due Feb 19 &lt;</a:t>
            </a:r>
            <a:r>
              <a:rPr u="sng">
                <a:solidFill>
                  <a:srgbClr val="0000FF"/>
                </a:solidFill>
                <a:uFill>
                  <a:solidFill>
                    <a:srgbClr val="0000FF"/>
                  </a:solidFill>
                </a:uFill>
                <a:hlinkClick r:id="rId8" invalidUrl="" action="" tgtFrame="" tooltip="" history="1" highlightClick="0" endSnd="0"/>
              </a:rPr>
              <a:t>https://bcourses.berkeley.edu/courses/1487685/assignments/8065916</a:t>
            </a:r>
            <a:r>
              <a:t>&gt;</a:t>
            </a:r>
          </a:p>
        </p:txBody>
      </p:sp>
      <p:sp>
        <p:nvSpPr>
          <p:cNvPr id="40" name="Roadmap for the Next Week"/>
          <p:cNvSpPr txBox="1"/>
          <p:nvPr>
            <p:ph type="title" idx="4294967295"/>
          </p:nvPr>
        </p:nvSpPr>
        <p:spPr>
          <a:xfrm>
            <a:off x="277663" y="-1"/>
            <a:ext cx="8572501" cy="1270001"/>
          </a:xfrm>
          <a:prstGeom prst="rect">
            <a:avLst/>
          </a:prstGeom>
        </p:spPr>
        <p:txBody>
          <a:bodyPr>
            <a:normAutofit fontScale="100000" lnSpcReduction="0"/>
          </a:bodyPr>
          <a:lstStyle>
            <a:lvl1pPr defTabSz="379475">
              <a:defRPr sz="4980">
                <a:latin typeface="+mj-lt"/>
                <a:ea typeface="+mj-ea"/>
                <a:cs typeface="+mj-cs"/>
                <a:sym typeface="Helvetica"/>
              </a:defRPr>
            </a:lvl1pPr>
          </a:lstStyle>
          <a:p>
            <a:pPr/>
            <a:r>
              <a:t>Roadmap for the Next Week</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 name="The Domar Hypothesi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The Domar Hypothesis</a:t>
            </a:r>
          </a:p>
        </p:txBody>
      </p:sp>
      <p:sp>
        <p:nvSpPr>
          <p:cNvPr id="122"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23" name="You can have a leisured upper class, or abundant land relative to labor, or free labor, but not all three at once:"/>
          <p:cNvSpPr txBox="1"/>
          <p:nvPr>
            <p:ph type="body" sz="quarter" idx="4294967295"/>
          </p:nvPr>
        </p:nvSpPr>
        <p:spPr>
          <a:xfrm>
            <a:off x="277663" y="1270000"/>
            <a:ext cx="8572501" cy="885958"/>
          </a:xfrm>
          <a:prstGeom prst="rect">
            <a:avLst/>
          </a:prstGeom>
        </p:spPr>
        <p:txBody>
          <a:bodyPr>
            <a:normAutofit fontScale="100000" lnSpcReduction="0"/>
          </a:bodyPr>
          <a:lstStyle>
            <a:lvl1pPr marL="0" indent="0">
              <a:spcBef>
                <a:spcPts val="1200"/>
              </a:spcBef>
              <a:buSzTx/>
              <a:buFontTx/>
              <a:buNone/>
              <a:defRPr b="1" sz="2400">
                <a:latin typeface="+mj-lt"/>
                <a:ea typeface="+mj-ea"/>
                <a:cs typeface="+mj-cs"/>
                <a:sym typeface="Helvetica"/>
              </a:defRPr>
            </a:lvl1pPr>
          </a:lstStyle>
          <a:p>
            <a:pPr/>
            <a:r>
              <a:t>You can have a leisured upper class, or abundant land relative to labor, or free labor, but not all three at once:</a:t>
            </a:r>
          </a:p>
        </p:txBody>
      </p:sp>
      <p:pic>
        <p:nvPicPr>
          <p:cNvPr id="124" name="Image" descr="Image"/>
          <p:cNvPicPr>
            <a:picLocks noChangeAspect="1"/>
          </p:cNvPicPr>
          <p:nvPr/>
        </p:nvPicPr>
        <p:blipFill>
          <a:blip r:embed="rId2">
            <a:extLst/>
          </a:blip>
          <a:stretch>
            <a:fillRect/>
          </a:stretch>
        </p:blipFill>
        <p:spPr>
          <a:xfrm>
            <a:off x="277663" y="2155957"/>
            <a:ext cx="4215646" cy="2741160"/>
          </a:xfrm>
          <a:prstGeom prst="rect">
            <a:avLst/>
          </a:prstGeom>
          <a:ln w="12700">
            <a:miter lim="400000"/>
          </a:ln>
        </p:spPr>
      </p:pic>
      <p:pic>
        <p:nvPicPr>
          <p:cNvPr id="125" name="Image" descr="Image"/>
          <p:cNvPicPr>
            <a:picLocks noChangeAspect="1"/>
          </p:cNvPicPr>
          <p:nvPr/>
        </p:nvPicPr>
        <p:blipFill>
          <a:blip r:embed="rId3">
            <a:extLst/>
          </a:blip>
          <a:stretch>
            <a:fillRect/>
          </a:stretch>
        </p:blipFill>
        <p:spPr>
          <a:xfrm>
            <a:off x="4295623" y="2155957"/>
            <a:ext cx="4554541" cy="2741160"/>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Dell’s Summary of Acemoglu and Robinson on the Rise and Fall of Rome"/>
          <p:cNvSpPr txBox="1"/>
          <p:nvPr>
            <p:ph type="title" idx="4294967295"/>
          </p:nvPr>
        </p:nvSpPr>
        <p:spPr>
          <a:xfrm>
            <a:off x="277663" y="-1"/>
            <a:ext cx="8572501" cy="1270001"/>
          </a:xfrm>
          <a:prstGeom prst="rect">
            <a:avLst/>
          </a:prstGeom>
        </p:spPr>
        <p:txBody>
          <a:bodyPr>
            <a:normAutofit fontScale="100000" lnSpcReduction="0"/>
          </a:bodyPr>
          <a:lstStyle>
            <a:lvl1pPr defTabSz="269747">
              <a:defRPr sz="3539">
                <a:solidFill>
                  <a:srgbClr val="008000"/>
                </a:solidFill>
              </a:defRPr>
            </a:lvl1pPr>
          </a:lstStyle>
          <a:p>
            <a:pPr/>
            <a:r>
              <a:t>Dell’s Summary of Acemoglu and Robinson on the Rise and Fall of Rome</a:t>
            </a:r>
          </a:p>
        </p:txBody>
      </p:sp>
      <p:sp>
        <p:nvSpPr>
          <p:cNvPr id="128"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29" name="“Efflorescence” driven by good institutions:…"/>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283463">
              <a:buSzTx/>
              <a:buFontTx/>
              <a:buNone/>
              <a:defRPr b="1" sz="1488">
                <a:latin typeface="+mj-lt"/>
                <a:ea typeface="+mj-ea"/>
                <a:cs typeface="+mj-cs"/>
                <a:sym typeface="Helvetica"/>
              </a:defRPr>
            </a:pPr>
            <a:r>
              <a:t>“Efflorescence” driven by good institutions:</a:t>
            </a:r>
          </a:p>
          <a:p>
            <a:pPr marL="149191" indent="-149191" defTabSz="283463">
              <a:buFontTx/>
              <a:defRPr sz="1488">
                <a:latin typeface="Times New Roman"/>
                <a:ea typeface="Times New Roman"/>
                <a:cs typeface="Times New Roman"/>
                <a:sym typeface="Times New Roman"/>
              </a:defRPr>
            </a:pPr>
            <a:r>
              <a:t>Historically economic growth coincided with institutional innovation: creation of states with working political institutions that could provide public goods, law and order, encourage trade etc. </a:t>
            </a:r>
          </a:p>
          <a:p>
            <a:pPr marL="149191" indent="-149191" defTabSz="283463">
              <a:buFontTx/>
              <a:defRPr sz="1488">
                <a:latin typeface="Times New Roman"/>
                <a:ea typeface="Times New Roman"/>
                <a:cs typeface="Times New Roman"/>
                <a:sym typeface="Times New Roman"/>
              </a:defRPr>
            </a:pPr>
            <a:r>
              <a:t>Functioning states could also raise taxes and fund armies, allowing widespread conquests. </a:t>
            </a:r>
          </a:p>
          <a:p>
            <a:pPr marL="149191" indent="-149191" defTabSz="283463">
              <a:buFontTx/>
              <a:defRPr sz="1488">
                <a:latin typeface="Times New Roman"/>
                <a:ea typeface="Times New Roman"/>
                <a:cs typeface="Times New Roman"/>
                <a:sym typeface="Times New Roman"/>
              </a:defRPr>
            </a:pPr>
            <a:r>
              <a:t>However, they argue these were fundamentally extractive institutions, even if in some cases economic institutions were initially relatively inclusive. </a:t>
            </a:r>
          </a:p>
          <a:p>
            <a:pPr marL="149191" indent="-149191" defTabSz="283463">
              <a:buFontTx/>
              <a:defRPr sz="1488">
                <a:latin typeface="Times New Roman"/>
                <a:ea typeface="Times New Roman"/>
                <a:cs typeface="Times New Roman"/>
                <a:sym typeface="Times New Roman"/>
              </a:defRPr>
            </a:pPr>
            <a:r>
              <a:t>They argue that extractive growth is not sustained because there is little technological change. Moreover, it naturally creates political instability which eventually destroys the institutions which started the growth. </a:t>
            </a:r>
          </a:p>
          <a:p>
            <a:pPr marL="149191" indent="-149191" defTabSz="283463">
              <a:buFontTx/>
              <a:defRPr sz="1488">
                <a:latin typeface="Times New Roman"/>
                <a:ea typeface="Times New Roman"/>
                <a:cs typeface="Times New Roman"/>
                <a:sym typeface="Times New Roman"/>
              </a:defRPr>
            </a:pPr>
            <a:r>
              <a:t>For the Roman Empire, the collapse of Roman authority was pronounced, particularly in the West: </a:t>
            </a:r>
          </a:p>
          <a:p>
            <a:pPr lvl="1" marL="385411" indent="-149191" defTabSz="283463">
              <a:buFontTx/>
              <a:buChar char="•"/>
              <a:defRPr sz="1488">
                <a:latin typeface="Times New Roman"/>
                <a:ea typeface="Times New Roman"/>
                <a:cs typeface="Times New Roman"/>
                <a:sym typeface="Times New Roman"/>
              </a:defRPr>
            </a:pPr>
            <a:r>
              <a:t>By 450AD all the trappings of Roman economic prosperity were gone. </a:t>
            </a:r>
          </a:p>
          <a:p>
            <a:pPr lvl="1" marL="385411" indent="-149191" defTabSz="283463">
              <a:buFontTx/>
              <a:buChar char="•"/>
              <a:defRPr sz="1488">
                <a:latin typeface="Times New Roman"/>
                <a:ea typeface="Times New Roman"/>
                <a:cs typeface="Times New Roman"/>
                <a:sym typeface="Times New Roman"/>
              </a:defRPr>
            </a:pPr>
            <a:r>
              <a:t>Money vanished from circulation. </a:t>
            </a:r>
          </a:p>
          <a:p>
            <a:pPr lvl="1" marL="385411" indent="-149191" defTabSz="283463">
              <a:buFontTx/>
              <a:buChar char="•"/>
              <a:defRPr sz="1488">
                <a:latin typeface="Times New Roman"/>
                <a:ea typeface="Times New Roman"/>
                <a:cs typeface="Times New Roman"/>
                <a:sym typeface="Times New Roman"/>
              </a:defRPr>
            </a:pPr>
            <a:r>
              <a:t>Urban areas were abandoned and buildings stripped of stone. </a:t>
            </a:r>
          </a:p>
          <a:p>
            <a:pPr lvl="1" marL="385411" indent="-149191" defTabSz="283463">
              <a:buFontTx/>
              <a:buChar char="•"/>
              <a:defRPr sz="1488">
                <a:latin typeface="Times New Roman"/>
                <a:ea typeface="Times New Roman"/>
                <a:cs typeface="Times New Roman"/>
                <a:sym typeface="Times New Roman"/>
              </a:defRPr>
            </a:pPr>
            <a:r>
              <a:t>The roads were overgrown with weeds. </a:t>
            </a:r>
          </a:p>
          <a:p>
            <a:pPr lvl="1" marL="385411" indent="-149191" defTabSz="283463">
              <a:buFontTx/>
              <a:buChar char="•"/>
              <a:defRPr sz="1488">
                <a:latin typeface="Times New Roman"/>
                <a:ea typeface="Times New Roman"/>
                <a:cs typeface="Times New Roman"/>
                <a:sym typeface="Times New Roman"/>
              </a:defRPr>
            </a:pPr>
            <a:r>
              <a:t>The only type of pottery which was fabricated was crude and hand made, not manufactured. </a:t>
            </a:r>
          </a:p>
          <a:p>
            <a:pPr lvl="1" marL="385411" indent="-149191" defTabSz="283463">
              <a:buFontTx/>
              <a:buChar char="•"/>
              <a:defRPr sz="1488">
                <a:latin typeface="Times New Roman"/>
                <a:ea typeface="Times New Roman"/>
                <a:cs typeface="Times New Roman"/>
                <a:sym typeface="Times New Roman"/>
              </a:defRPr>
            </a:pPr>
            <a:r>
              <a:t>People forgot how to use mortar and they also forgot how to read and write. </a:t>
            </a:r>
          </a:p>
          <a:p>
            <a:pPr lvl="1" marL="385411" indent="-149191" defTabSz="283463">
              <a:buFontTx/>
              <a:buChar char="•"/>
              <a:defRPr sz="1488">
                <a:latin typeface="Times New Roman"/>
                <a:ea typeface="Times New Roman"/>
                <a:cs typeface="Times New Roman"/>
                <a:sym typeface="Times New Roman"/>
              </a:defRPr>
            </a:pPr>
            <a:r>
              <a:t>Roofs were made of branches, not tiles. </a:t>
            </a:r>
          </a:p>
          <a:p>
            <a:pPr lvl="1" marL="385411" indent="-149191" defTabSz="283463">
              <a:buFontTx/>
              <a:buChar char="•"/>
              <a:defRPr sz="1488">
                <a:latin typeface="Times New Roman"/>
                <a:ea typeface="Times New Roman"/>
                <a:cs typeface="Times New Roman"/>
                <a:sym typeface="Times New Roman"/>
              </a:defRPr>
            </a:pPr>
            <a:r>
              <a:t>The Eastern Roman Empire lived on but it contracted significantly with the rise of Islam in the 7th Century. </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What Will Be on the Exam?"/>
          <p:cNvSpPr txBox="1"/>
          <p:nvPr>
            <p:ph type="title" idx="4294967295"/>
          </p:nvPr>
        </p:nvSpPr>
        <p:spPr>
          <a:xfrm>
            <a:off x="277663" y="-1"/>
            <a:ext cx="8572501" cy="1270001"/>
          </a:xfrm>
          <a:prstGeom prst="rect">
            <a:avLst/>
          </a:prstGeom>
        </p:spPr>
        <p:txBody>
          <a:bodyPr>
            <a:normAutofit fontScale="100000" lnSpcReduction="0"/>
          </a:bodyPr>
          <a:lstStyle>
            <a:lvl1pPr defTabSz="393192">
              <a:defRPr sz="5160"/>
            </a:lvl1pPr>
          </a:lstStyle>
          <a:p>
            <a:pPr/>
            <a:r>
              <a:t>What Will Be on the Exam?</a:t>
            </a:r>
          </a:p>
        </p:txBody>
      </p:sp>
      <p:sp>
        <p:nvSpPr>
          <p:cNvPr id="132" name="60% short (¶) answers; 40% essay…"/>
          <p:cNvSpPr txBox="1"/>
          <p:nvPr>
            <p:ph type="body" idx="4294967295"/>
          </p:nvPr>
        </p:nvSpPr>
        <p:spPr>
          <a:xfrm>
            <a:off x="277663" y="1270000"/>
            <a:ext cx="8572501" cy="5310441"/>
          </a:xfrm>
          <a:prstGeom prst="rect">
            <a:avLst/>
          </a:prstGeom>
        </p:spPr>
        <p:txBody>
          <a:bodyPr>
            <a:normAutofit fontScale="100000" lnSpcReduction="0"/>
          </a:bodyPr>
          <a:lstStyle/>
          <a:p>
            <a:pPr marL="0" indent="0">
              <a:spcBef>
                <a:spcPts val="1200"/>
              </a:spcBef>
              <a:buSzTx/>
              <a:buFontTx/>
              <a:buNone/>
              <a:defRPr sz="2400">
                <a:latin typeface="+mj-lt"/>
                <a:ea typeface="+mj-ea"/>
                <a:cs typeface="+mj-cs"/>
                <a:sym typeface="Helvetica"/>
              </a:defRPr>
            </a:pPr>
            <a:r>
              <a:rPr b="1"/>
              <a:t>60% short (¶) answers; 40% essay</a:t>
            </a:r>
          </a:p>
          <a:p>
            <a:pPr marL="240631" indent="-240631">
              <a:spcBef>
                <a:spcPts val="1200"/>
              </a:spcBef>
              <a:buFontTx/>
              <a:defRPr sz="2400">
                <a:latin typeface="Times New Roman"/>
                <a:ea typeface="Times New Roman"/>
                <a:cs typeface="Times New Roman"/>
                <a:sym typeface="Times New Roman"/>
              </a:defRPr>
            </a:pPr>
            <a:r>
              <a:t>What will questions be like?</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Big Ideas: Lecture 6: Ancient Empir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Big Ideas: Lecture 6: Ancient Empires</a:t>
            </a:r>
          </a:p>
        </p:txBody>
      </p:sp>
      <p:sp>
        <p:nvSpPr>
          <p:cNvPr id="135" name="Takeaways from this lecture:…"/>
          <p:cNvSpPr txBox="1"/>
          <p:nvPr>
            <p:ph type="body" sz="half" idx="4294967295"/>
          </p:nvPr>
        </p:nvSpPr>
        <p:spPr>
          <a:xfrm>
            <a:off x="277663" y="1270000"/>
            <a:ext cx="3748415" cy="5310441"/>
          </a:xfrm>
          <a:prstGeom prst="rect">
            <a:avLst/>
          </a:prstGeom>
        </p:spPr>
        <p:txBody>
          <a:bodyPr>
            <a:normAutofit fontScale="100000" lnSpcReduction="0"/>
          </a:bodyPr>
          <a:lstStyle/>
          <a:p>
            <a:pPr marL="0" indent="0">
              <a:spcBef>
                <a:spcPts val="1200"/>
              </a:spcBef>
              <a:buSzTx/>
              <a:buFontTx/>
              <a:buNone/>
              <a:defRPr sz="2400">
                <a:latin typeface="+mj-lt"/>
                <a:ea typeface="+mj-ea"/>
                <a:cs typeface="+mj-cs"/>
                <a:sym typeface="Helvetica"/>
              </a:defRPr>
            </a:pPr>
            <a:r>
              <a:rPr b="1"/>
              <a:t>Takeaways from this lecture:</a:t>
            </a:r>
          </a:p>
          <a:p>
            <a:pPr marL="240631" indent="-240631">
              <a:spcBef>
                <a:spcPts val="1200"/>
              </a:spcBef>
              <a:buFontTx/>
              <a:defRPr sz="2400">
                <a:latin typeface="Times New Roman"/>
                <a:ea typeface="Times New Roman"/>
                <a:cs typeface="Times New Roman"/>
                <a:sym typeface="Times New Roman"/>
              </a:defRPr>
            </a:pPr>
            <a:r>
              <a:t>OK: What should the takeaways from this lecture be?</a:t>
            </a:r>
          </a:p>
        </p:txBody>
      </p:sp>
      <p:pic>
        <p:nvPicPr>
          <p:cNvPr id="136" name="Image" descr="Image"/>
          <p:cNvPicPr>
            <a:picLocks noChangeAspect="1"/>
          </p:cNvPicPr>
          <p:nvPr/>
        </p:nvPicPr>
        <p:blipFill>
          <a:blip r:embed="rId2">
            <a:extLst/>
          </a:blip>
          <a:srcRect l="0" t="22820" r="0" b="0"/>
          <a:stretch>
            <a:fillRect/>
          </a:stretch>
        </p:blipFill>
        <p:spPr>
          <a:xfrm>
            <a:off x="4026077" y="1270000"/>
            <a:ext cx="4888352" cy="2874522"/>
          </a:xfrm>
          <a:prstGeom prst="rect">
            <a:avLst/>
          </a:prstGeom>
          <a:ln w="12700">
            <a:miter lim="400000"/>
          </a:ln>
        </p:spPr>
      </p:pic>
      <p:pic>
        <p:nvPicPr>
          <p:cNvPr id="137" name="Image" descr="Image"/>
          <p:cNvPicPr>
            <a:picLocks noChangeAspect="1"/>
          </p:cNvPicPr>
          <p:nvPr/>
        </p:nvPicPr>
        <p:blipFill>
          <a:blip r:embed="rId3">
            <a:extLst/>
          </a:blip>
          <a:stretch>
            <a:fillRect/>
          </a:stretch>
        </p:blipFill>
        <p:spPr>
          <a:xfrm>
            <a:off x="4025894" y="4076578"/>
            <a:ext cx="4888494" cy="2503863"/>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Catch Our Breath…"/>
          <p:cNvSpPr txBox="1"/>
          <p:nvPr>
            <p:ph type="title"/>
          </p:nvPr>
        </p:nvSpPr>
        <p:spPr>
          <a:xfrm>
            <a:off x="276457" y="-1"/>
            <a:ext cx="8572501" cy="1270001"/>
          </a:xfrm>
          <a:prstGeom prst="rect">
            <a:avLst/>
          </a:prstGeom>
        </p:spPr>
        <p:txBody>
          <a:bodyPr/>
          <a:lstStyle/>
          <a:p>
            <a:pPr/>
            <a:r>
              <a:t>Catch Our Breath…</a:t>
            </a:r>
          </a:p>
        </p:txBody>
      </p:sp>
      <p:sp>
        <p:nvSpPr>
          <p:cNvPr id="140"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41"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142"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Review: Long-Run Patterns: Global h, g, &amp; n"/>
          <p:cNvSpPr txBox="1"/>
          <p:nvPr>
            <p:ph type="title" idx="4294967295"/>
          </p:nvPr>
        </p:nvSpPr>
        <p:spPr>
          <a:xfrm>
            <a:off x="277663" y="-1"/>
            <a:ext cx="8572501" cy="1270001"/>
          </a:xfrm>
          <a:prstGeom prst="rect">
            <a:avLst/>
          </a:prstGeom>
        </p:spPr>
        <p:txBody>
          <a:bodyPr>
            <a:normAutofit fontScale="100000" lnSpcReduction="0"/>
          </a:bodyPr>
          <a:lstStyle/>
          <a:p>
            <a:pPr defTabSz="288036">
              <a:defRPr sz="3780"/>
            </a:pPr>
            <a:r>
              <a:t>Review: Long-Run Patterns: Global </a:t>
            </a:r>
            <a:r>
              <a:rPr i="1"/>
              <a:t>h</a:t>
            </a:r>
            <a:r>
              <a:t>, </a:t>
            </a:r>
            <a:r>
              <a:rPr i="1"/>
              <a:t>g</a:t>
            </a:r>
            <a:r>
              <a:t>, &amp; </a:t>
            </a:r>
            <a:r>
              <a:rPr i="1"/>
              <a:t>n</a:t>
            </a:r>
          </a:p>
        </p:txBody>
      </p:sp>
      <p:pic>
        <p:nvPicPr>
          <p:cNvPr id="145" name="Image" descr="Image"/>
          <p:cNvPicPr>
            <a:picLocks noChangeAspect="1"/>
          </p:cNvPicPr>
          <p:nvPr/>
        </p:nvPicPr>
        <p:blipFill>
          <a:blip r:embed="rId2">
            <a:extLst/>
          </a:blip>
          <a:stretch>
            <a:fillRect/>
          </a:stretch>
        </p:blipFill>
        <p:spPr>
          <a:xfrm>
            <a:off x="277663" y="1270000"/>
            <a:ext cx="8178801" cy="4508500"/>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Long-Run Patterns: “Western” h, g &amp; n"/>
          <p:cNvSpPr txBox="1"/>
          <p:nvPr>
            <p:ph type="title" idx="4294967295"/>
          </p:nvPr>
        </p:nvSpPr>
        <p:spPr>
          <a:xfrm>
            <a:off x="277663" y="-1"/>
            <a:ext cx="8572501" cy="1270001"/>
          </a:xfrm>
          <a:prstGeom prst="rect">
            <a:avLst/>
          </a:prstGeom>
        </p:spPr>
        <p:txBody>
          <a:bodyPr>
            <a:normAutofit fontScale="100000" lnSpcReduction="0"/>
          </a:bodyPr>
          <a:lstStyle/>
          <a:p>
            <a:pPr defTabSz="288036">
              <a:defRPr sz="3780">
                <a:solidFill>
                  <a:srgbClr val="000080"/>
                </a:solidFill>
              </a:defRPr>
            </a:pPr>
            <a:r>
              <a:t>Long-Run Patterns: “Western” </a:t>
            </a:r>
            <a:r>
              <a:rPr i="1"/>
              <a:t>h</a:t>
            </a:r>
            <a:r>
              <a:t>, </a:t>
            </a:r>
            <a:r>
              <a:rPr i="1"/>
              <a:t>g</a:t>
            </a:r>
            <a:r>
              <a:t> &amp; </a:t>
            </a:r>
            <a:r>
              <a:rPr i="1"/>
              <a:t>n</a:t>
            </a:r>
          </a:p>
        </p:txBody>
      </p:sp>
      <p:pic>
        <p:nvPicPr>
          <p:cNvPr id="148" name="Image" descr="Image"/>
          <p:cNvPicPr>
            <a:picLocks noChangeAspect="1"/>
          </p:cNvPicPr>
          <p:nvPr/>
        </p:nvPicPr>
        <p:blipFill>
          <a:blip r:embed="rId2">
            <a:extLst/>
          </a:blip>
          <a:stretch>
            <a:fillRect/>
          </a:stretch>
        </p:blipFill>
        <p:spPr>
          <a:xfrm>
            <a:off x="277663" y="1270000"/>
            <a:ext cx="8572501" cy="4353644"/>
          </a:xfrm>
          <a:prstGeom prst="rect">
            <a:avLst/>
          </a:prstGeom>
          <a:ln w="12700">
            <a:miter lim="400000"/>
          </a:ln>
        </p:spPr>
      </p:pic>
      <p:sp>
        <p:nvSpPr>
          <p:cNvPr id="149" name="Where does the “ρ” come from?…"/>
          <p:cNvSpPr txBox="1"/>
          <p:nvPr>
            <p:ph type="body" sz="quarter" idx="4294967295"/>
          </p:nvPr>
        </p:nvSpPr>
        <p:spPr>
          <a:xfrm>
            <a:off x="277663" y="5623643"/>
            <a:ext cx="8572501" cy="1040980"/>
          </a:xfrm>
          <a:prstGeom prst="rect">
            <a:avLst/>
          </a:prstGeom>
        </p:spPr>
        <p:txBody>
          <a:bodyPr>
            <a:normAutofit fontScale="100000" lnSpcReduction="0"/>
          </a:bodyPr>
          <a:lstStyle/>
          <a:p>
            <a:pPr marL="0" indent="0" defTabSz="224027">
              <a:spcBef>
                <a:spcPts val="0"/>
              </a:spcBef>
              <a:buSzTx/>
              <a:buFontTx/>
              <a:buNone/>
              <a:defRPr sz="1176">
                <a:latin typeface="Times New Roman"/>
                <a:ea typeface="Times New Roman"/>
                <a:cs typeface="Times New Roman"/>
                <a:sym typeface="Times New Roman"/>
              </a:defRPr>
            </a:pPr>
            <a:r>
              <a:rPr b="1">
                <a:latin typeface="+mj-lt"/>
                <a:ea typeface="+mj-ea"/>
                <a:cs typeface="+mj-cs"/>
                <a:sym typeface="Helvetica"/>
              </a:rPr>
              <a:t>Where does the “ρ” come from?</a:t>
            </a:r>
            <a:endParaRPr b="1">
              <a:latin typeface="+mj-lt"/>
              <a:ea typeface="+mj-ea"/>
              <a:cs typeface="+mj-cs"/>
              <a:sym typeface="Helvetica"/>
            </a:endParaRPr>
          </a:p>
          <a:p>
            <a:pPr marL="0" indent="0" defTabSz="224027">
              <a:spcBef>
                <a:spcPts val="0"/>
              </a:spcBef>
              <a:buSzTx/>
              <a:buFontTx/>
              <a:buNone/>
              <a:defRPr sz="1176">
                <a:latin typeface="Times New Roman"/>
                <a:ea typeface="Times New Roman"/>
                <a:cs typeface="Times New Roman"/>
                <a:sym typeface="Times New Roman"/>
              </a:defRPr>
            </a:pPr>
          </a:p>
          <a:p>
            <a:pPr marL="117909" indent="-117909" defTabSz="224027">
              <a:spcBef>
                <a:spcPts val="500"/>
              </a:spcBef>
              <a:buFontTx/>
              <a:defRPr sz="1176">
                <a:latin typeface="Times New Roman"/>
                <a:ea typeface="Times New Roman"/>
                <a:cs typeface="Times New Roman"/>
                <a:sym typeface="Times New Roman"/>
              </a:defRPr>
            </a:pPr>
            <a:r>
              <a:t>“Ghost acreage”—conquest and resource utilization (sugar islands, timberlands, cottonlands, etc.)</a:t>
            </a:r>
          </a:p>
          <a:p>
            <a:pPr marL="117909" indent="-117909" defTabSz="224027">
              <a:spcBef>
                <a:spcPts val="500"/>
              </a:spcBef>
              <a:buFontTx/>
              <a:defRPr sz="1176">
                <a:latin typeface="Times New Roman"/>
                <a:ea typeface="Times New Roman"/>
                <a:cs typeface="Times New Roman"/>
                <a:sym typeface="Times New Roman"/>
              </a:defRPr>
            </a:pPr>
            <a:r>
              <a:t>Cultural expansion—Australia, Canada, New Zealand, &amp; U.S.; Spain &amp; Italy &amp; Scandinavia; plus Japan, Korea, Taiwan, Hong Kong, &amp; Singapore</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One Figure: A Great Divergence"/>
          <p:cNvSpPr txBox="1"/>
          <p:nvPr>
            <p:ph type="title" idx="4294967295"/>
          </p:nvPr>
        </p:nvSpPr>
        <p:spPr>
          <a:xfrm>
            <a:off x="277663" y="-1"/>
            <a:ext cx="8572501" cy="1270001"/>
          </a:xfrm>
          <a:prstGeom prst="rect">
            <a:avLst/>
          </a:prstGeom>
        </p:spPr>
        <p:txBody>
          <a:bodyPr>
            <a:normAutofit fontScale="100000" lnSpcReduction="0"/>
          </a:bodyPr>
          <a:lstStyle>
            <a:lvl1pPr defTabSz="333756">
              <a:defRPr sz="4380"/>
            </a:lvl1pPr>
          </a:lstStyle>
          <a:p>
            <a:pPr/>
            <a:r>
              <a:t>One Figure: A Great Divergence</a:t>
            </a:r>
          </a:p>
        </p:txBody>
      </p:sp>
      <p:sp>
        <p:nvSpPr>
          <p:cNvPr id="152" name="From 1800 to 2018:…"/>
          <p:cNvSpPr txBox="1"/>
          <p:nvPr>
            <p:ph type="body" sz="quarter" idx="4294967295"/>
          </p:nvPr>
        </p:nvSpPr>
        <p:spPr>
          <a:xfrm>
            <a:off x="277663" y="1270000"/>
            <a:ext cx="2150352" cy="5300222"/>
          </a:xfrm>
          <a:prstGeom prst="rect">
            <a:avLst/>
          </a:prstGeom>
        </p:spPr>
        <p:txBody>
          <a:bodyPr>
            <a:normAutofit fontScale="100000" lnSpcReduction="0"/>
          </a:bodyPr>
          <a:lstStyle/>
          <a:p>
            <a:pPr marL="0" indent="0" defTabSz="379475">
              <a:spcBef>
                <a:spcPts val="900"/>
              </a:spcBef>
              <a:buSzTx/>
              <a:buFontTx/>
              <a:buNone/>
              <a:defRPr sz="1992">
                <a:latin typeface="Times New Roman"/>
                <a:ea typeface="Times New Roman"/>
                <a:cs typeface="Times New Roman"/>
                <a:sym typeface="Times New Roman"/>
              </a:defRPr>
            </a:pPr>
            <a:r>
              <a:rPr b="1">
                <a:latin typeface="+mj-lt"/>
                <a:ea typeface="+mj-ea"/>
                <a:cs typeface="+mj-cs"/>
                <a:sym typeface="Helvetica"/>
              </a:rPr>
              <a:t>From 1800 to 2018:</a:t>
            </a:r>
          </a:p>
          <a:p>
            <a:pPr marL="199724" indent="-199724" defTabSz="379475">
              <a:spcBef>
                <a:spcPts val="900"/>
              </a:spcBef>
              <a:buFontTx/>
              <a:defRPr sz="1992">
                <a:latin typeface="Times New Roman"/>
                <a:ea typeface="Times New Roman"/>
                <a:cs typeface="Times New Roman"/>
                <a:sym typeface="Times New Roman"/>
              </a:defRPr>
            </a:pPr>
            <a:r>
              <a:t>The dots start with a 3-1 spread in incomes and a 10-year spread in life expectancy.</a:t>
            </a:r>
          </a:p>
          <a:p>
            <a:pPr marL="199724" indent="-199724" defTabSz="379475">
              <a:spcBef>
                <a:spcPts val="900"/>
              </a:spcBef>
              <a:buFontTx/>
              <a:defRPr sz="1992">
                <a:latin typeface="Times New Roman"/>
                <a:ea typeface="Times New Roman"/>
                <a:cs typeface="Times New Roman"/>
                <a:sym typeface="Times New Roman"/>
              </a:defRPr>
            </a:pPr>
            <a:r>
              <a:t>All the arrows go up.</a:t>
            </a:r>
          </a:p>
          <a:p>
            <a:pPr marL="199724" indent="-199724" defTabSz="379475">
              <a:spcBef>
                <a:spcPts val="900"/>
              </a:spcBef>
              <a:buFontTx/>
              <a:defRPr sz="1992">
                <a:latin typeface="Times New Roman"/>
                <a:ea typeface="Times New Roman"/>
                <a:cs typeface="Times New Roman"/>
                <a:sym typeface="Times New Roman"/>
              </a:defRPr>
            </a:pPr>
            <a:r>
              <a:t>Some arrows—mostly those already to the right—go right fast.</a:t>
            </a:r>
          </a:p>
          <a:p>
            <a:pPr marL="199724" indent="-199724" defTabSz="379475">
              <a:spcBef>
                <a:spcPts val="900"/>
              </a:spcBef>
              <a:buFontTx/>
              <a:defRPr sz="1992">
                <a:latin typeface="Times New Roman"/>
                <a:ea typeface="Times New Roman"/>
                <a:cs typeface="Times New Roman"/>
                <a:sym typeface="Times New Roman"/>
              </a:defRPr>
            </a:pPr>
            <a:r>
              <a:t>Other arrows go right slowly.</a:t>
            </a:r>
          </a:p>
        </p:txBody>
      </p:sp>
      <p:sp>
        <p:nvSpPr>
          <p:cNvPr id="153" name="10:20"/>
          <p:cNvSpPr txBox="1"/>
          <p:nvPr/>
        </p:nvSpPr>
        <p:spPr>
          <a:xfrm>
            <a:off x="8221129" y="0"/>
            <a:ext cx="922872" cy="370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10:20</a:t>
            </a:r>
          </a:p>
        </p:txBody>
      </p:sp>
      <p:pic>
        <p:nvPicPr>
          <p:cNvPr id="154" name="Image" descr="Image"/>
          <p:cNvPicPr>
            <a:picLocks noChangeAspect="1"/>
          </p:cNvPicPr>
          <p:nvPr/>
        </p:nvPicPr>
        <p:blipFill>
          <a:blip r:embed="rId2">
            <a:extLst/>
          </a:blip>
          <a:stretch>
            <a:fillRect/>
          </a:stretch>
        </p:blipFill>
        <p:spPr>
          <a:xfrm>
            <a:off x="2428014" y="1270000"/>
            <a:ext cx="6422150" cy="4322131"/>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China and India and America, 1800-1975"/>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1800-1975</a:t>
            </a:r>
          </a:p>
        </p:txBody>
      </p:sp>
      <p:sp>
        <p:nvSpPr>
          <p:cNvPr id="157" name="From 1800 to 1975:…"/>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defTabSz="370331">
              <a:spcBef>
                <a:spcPts val="900"/>
              </a:spcBef>
              <a:buSzTx/>
              <a:buFontTx/>
              <a:buNone/>
              <a:defRPr sz="1944">
                <a:latin typeface="Times New Roman"/>
                <a:ea typeface="Times New Roman"/>
                <a:cs typeface="Times New Roman"/>
                <a:sym typeface="Times New Roman"/>
              </a:defRPr>
            </a:pPr>
            <a:r>
              <a:rPr b="1">
                <a:latin typeface="+mj-lt"/>
                <a:ea typeface="+mj-ea"/>
                <a:cs typeface="+mj-cs"/>
                <a:sym typeface="Helvetica"/>
              </a:rPr>
              <a:t>From 1800 to 1975:</a:t>
            </a:r>
          </a:p>
          <a:p>
            <a:pPr marL="194911" indent="-194911" defTabSz="370331">
              <a:spcBef>
                <a:spcPts val="900"/>
              </a:spcBef>
              <a:buFontTx/>
              <a:defRPr sz="1944">
                <a:latin typeface="Times New Roman"/>
                <a:ea typeface="Times New Roman"/>
                <a:cs typeface="Times New Roman"/>
                <a:sym typeface="Times New Roman"/>
              </a:defRPr>
            </a:pPr>
            <a:r>
              <a:t>Measured living standards and productivity levels improve fourteen-fold in the United States…</a:t>
            </a:r>
          </a:p>
          <a:p>
            <a:pPr marL="194911" indent="-194911" defTabSz="370331">
              <a:spcBef>
                <a:spcPts val="900"/>
              </a:spcBef>
              <a:buFontTx/>
              <a:defRPr sz="1944">
                <a:latin typeface="Times New Roman"/>
                <a:ea typeface="Times New Roman"/>
                <a:cs typeface="Times New Roman"/>
                <a:sym typeface="Times New Roman"/>
              </a:defRPr>
            </a:pPr>
            <a:r>
              <a:t>…&amp; less than 30% in China &amp; India…</a:t>
            </a:r>
          </a:p>
          <a:p>
            <a:pPr marL="194911" indent="-194911" defTabSz="370331">
              <a:spcBef>
                <a:spcPts val="900"/>
              </a:spcBef>
              <a:buFontTx/>
              <a:defRPr sz="1944">
                <a:latin typeface="Times New Roman"/>
                <a:ea typeface="Times New Roman"/>
                <a:cs typeface="Times New Roman"/>
                <a:sym typeface="Times New Roman"/>
              </a:defRPr>
            </a:pPr>
            <a:r>
              <a:t>…in spite of economic, transport, and cultural globalization…</a:t>
            </a:r>
          </a:p>
          <a:p>
            <a:pPr marL="194911" indent="-194911" defTabSz="370331">
              <a:spcBef>
                <a:spcPts val="900"/>
              </a:spcBef>
              <a:buFontTx/>
              <a:defRPr sz="1944">
                <a:latin typeface="Times New Roman"/>
                <a:ea typeface="Times New Roman"/>
                <a:cs typeface="Times New Roman"/>
                <a:sym typeface="Times New Roman"/>
              </a:defRPr>
            </a:pPr>
            <a:r>
              <a:t>This is crazy!</a:t>
            </a:r>
          </a:p>
          <a:p>
            <a:pPr marL="194911" indent="-194911" defTabSz="370331">
              <a:spcBef>
                <a:spcPts val="900"/>
              </a:spcBef>
              <a:buFontTx/>
              <a:defRPr sz="1944">
                <a:latin typeface="Times New Roman"/>
                <a:ea typeface="Times New Roman"/>
                <a:cs typeface="Times New Roman"/>
                <a:sym typeface="Times New Roman"/>
              </a:defRPr>
            </a:pPr>
            <a:r>
              <a:t>A “great divergence”</a:t>
            </a:r>
          </a:p>
          <a:p>
            <a:pPr lvl="1" marL="503521" indent="-194911" defTabSz="370331">
              <a:spcBef>
                <a:spcPts val="900"/>
              </a:spcBef>
              <a:buFontTx/>
              <a:buChar char="•"/>
              <a:defRPr sz="1944">
                <a:latin typeface="Times New Roman"/>
                <a:ea typeface="Times New Roman"/>
                <a:cs typeface="Times New Roman"/>
                <a:sym typeface="Times New Roman"/>
              </a:defRPr>
            </a:pPr>
            <a:r>
              <a:t>Not only were China  &amp; India relatively poor in 1800, they fell further behind thereafter</a:t>
            </a:r>
          </a:p>
        </p:txBody>
      </p:sp>
      <p:pic>
        <p:nvPicPr>
          <p:cNvPr id="158" name="Image" descr="Image"/>
          <p:cNvPicPr>
            <a:picLocks noChangeAspect="1"/>
          </p:cNvPicPr>
          <p:nvPr/>
        </p:nvPicPr>
        <p:blipFill>
          <a:blip r:embed="rId2">
            <a:extLst/>
          </a:blip>
          <a:stretch>
            <a:fillRect/>
          </a:stretch>
        </p:blipFill>
        <p:spPr>
          <a:xfrm>
            <a:off x="277663" y="1270000"/>
            <a:ext cx="5389702" cy="3676594"/>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China and India and America, 1975–2018"/>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1975–2018</a:t>
            </a:r>
          </a:p>
        </p:txBody>
      </p:sp>
      <p:sp>
        <p:nvSpPr>
          <p:cNvPr id="161" name="From 1975-2018:…"/>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From 1975-2018:</a:t>
            </a:r>
          </a:p>
          <a:p>
            <a:pPr marL="240631" indent="-240631">
              <a:spcBef>
                <a:spcPts val="1200"/>
              </a:spcBef>
              <a:buFontTx/>
              <a:defRPr sz="2400">
                <a:latin typeface="Times New Roman"/>
                <a:ea typeface="Times New Roman"/>
                <a:cs typeface="Times New Roman"/>
                <a:sym typeface="Times New Roman"/>
              </a:defRPr>
            </a:pPr>
            <a:r>
              <a:t>Measured living standards and productivity levels…</a:t>
            </a:r>
          </a:p>
          <a:p>
            <a:pPr marL="240631" indent="-240631">
              <a:spcBef>
                <a:spcPts val="1200"/>
              </a:spcBef>
              <a:buFontTx/>
              <a:defRPr sz="2400">
                <a:latin typeface="Times New Roman"/>
                <a:ea typeface="Times New Roman"/>
                <a:cs typeface="Times New Roman"/>
                <a:sym typeface="Times New Roman"/>
              </a:defRPr>
            </a:pPr>
            <a:r>
              <a:t>…54.9/25.9 = 2.12 in America…</a:t>
            </a:r>
          </a:p>
          <a:p>
            <a:pPr marL="240631" indent="-240631">
              <a:spcBef>
                <a:spcPts val="1200"/>
              </a:spcBef>
              <a:buFontTx/>
              <a:defRPr sz="2400">
                <a:latin typeface="Times New Roman"/>
                <a:ea typeface="Times New Roman"/>
                <a:cs typeface="Times New Roman"/>
                <a:sym typeface="Times New Roman"/>
              </a:defRPr>
            </a:pPr>
            <a:r>
              <a:t>…16.0/0.9 = 17.8 in China…</a:t>
            </a:r>
          </a:p>
          <a:p>
            <a:pPr marL="240631" indent="-240631">
              <a:spcBef>
                <a:spcPts val="1200"/>
              </a:spcBef>
              <a:buFontTx/>
              <a:defRPr sz="2400">
                <a:latin typeface="Times New Roman"/>
                <a:ea typeface="Times New Roman"/>
                <a:cs typeface="Times New Roman"/>
                <a:sym typeface="Times New Roman"/>
              </a:defRPr>
            </a:pPr>
            <a:r>
              <a:t>…6.9/1.2 = 5.8 in India…</a:t>
            </a:r>
          </a:p>
        </p:txBody>
      </p:sp>
      <p:pic>
        <p:nvPicPr>
          <p:cNvPr id="162" name="Image" descr="Image"/>
          <p:cNvPicPr>
            <a:picLocks noChangeAspect="1"/>
          </p:cNvPicPr>
          <p:nvPr/>
        </p:nvPicPr>
        <p:blipFill>
          <a:blip r:embed="rId2">
            <a:extLst/>
          </a:blip>
          <a:stretch>
            <a:fillRect/>
          </a:stretch>
        </p:blipFill>
        <p:spPr>
          <a:xfrm>
            <a:off x="277663" y="1270000"/>
            <a:ext cx="5389702" cy="3630838"/>
          </a:xfrm>
          <a:prstGeom prst="rect">
            <a:avLst/>
          </a:prstGeom>
          <a:ln w="12700">
            <a:miter lim="400000"/>
          </a:ln>
        </p:spPr>
      </p:pic>
      <p:sp>
        <p:nvSpPr>
          <p:cNvPr id="16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 name="Preview: Lecture 6: Ancient Empires"/>
          <p:cNvSpPr txBox="1"/>
          <p:nvPr>
            <p:ph type="title" idx="4294967295"/>
          </p:nvPr>
        </p:nvSpPr>
        <p:spPr>
          <a:xfrm>
            <a:off x="277663" y="-1"/>
            <a:ext cx="8572501" cy="1270001"/>
          </a:xfrm>
          <a:prstGeom prst="rect">
            <a:avLst/>
          </a:prstGeom>
        </p:spPr>
        <p:txBody>
          <a:bodyPr>
            <a:normAutofit fontScale="100000" lnSpcReduction="0"/>
          </a:bodyPr>
          <a:lstStyle>
            <a:lvl1pPr defTabSz="292607">
              <a:defRPr sz="3839"/>
            </a:lvl1pPr>
          </a:lstStyle>
          <a:p>
            <a:pPr/>
            <a:r>
              <a:t>Preview: Lecture 6: Ancient Empires</a:t>
            </a:r>
          </a:p>
        </p:txBody>
      </p:sp>
      <p:sp>
        <p:nvSpPr>
          <p:cNvPr id="43" name="What I am going to cover:…"/>
          <p:cNvSpPr txBox="1"/>
          <p:nvPr>
            <p:ph type="body" sz="half" idx="4294967295"/>
          </p:nvPr>
        </p:nvSpPr>
        <p:spPr>
          <a:xfrm>
            <a:off x="277663" y="1270000"/>
            <a:ext cx="4104731" cy="5310441"/>
          </a:xfrm>
          <a:prstGeom prst="rect">
            <a:avLst/>
          </a:prstGeom>
        </p:spPr>
        <p:txBody>
          <a:bodyPr>
            <a:normAutofit fontScale="100000" lnSpcReduction="0"/>
          </a:bodyPr>
          <a:lstStyle/>
          <a:p>
            <a:pPr marL="0" indent="0">
              <a:spcBef>
                <a:spcPts val="1200"/>
              </a:spcBef>
              <a:buSzTx/>
              <a:buFontTx/>
              <a:buNone/>
              <a:defRPr sz="2400">
                <a:latin typeface="+mj-lt"/>
                <a:ea typeface="+mj-ea"/>
                <a:cs typeface="+mj-cs"/>
                <a:sym typeface="Helvetica"/>
              </a:defRPr>
            </a:pPr>
            <a:r>
              <a:rPr b="1"/>
              <a:t>What I am going to cover:</a:t>
            </a:r>
          </a:p>
          <a:p>
            <a:pPr marL="240631" indent="-240631">
              <a:spcBef>
                <a:spcPts val="1200"/>
              </a:spcBef>
              <a:buFontTx/>
              <a:defRPr sz="2400">
                <a:latin typeface="Times New Roman"/>
                <a:ea typeface="Times New Roman"/>
                <a:cs typeface="Times New Roman"/>
                <a:sym typeface="Times New Roman"/>
              </a:defRPr>
            </a:pPr>
            <a:r>
              <a:t>“Efflorescences”: prosperity in classical Greece and Rome</a:t>
            </a:r>
          </a:p>
          <a:p>
            <a:pPr marL="240631" indent="-240631">
              <a:spcBef>
                <a:spcPts val="1200"/>
              </a:spcBef>
              <a:buFontTx/>
              <a:defRPr sz="2400">
                <a:latin typeface="Times New Roman"/>
                <a:ea typeface="Times New Roman"/>
                <a:cs typeface="Times New Roman"/>
                <a:sym typeface="Times New Roman"/>
              </a:defRPr>
            </a:pPr>
            <a:r>
              <a:t>The rise of the Roman Empire</a:t>
            </a:r>
          </a:p>
          <a:p>
            <a:pPr marL="240631" indent="-240631">
              <a:spcBef>
                <a:spcPts val="1200"/>
              </a:spcBef>
              <a:buFontTx/>
              <a:defRPr sz="2400">
                <a:latin typeface="Times New Roman"/>
                <a:ea typeface="Times New Roman"/>
                <a:cs typeface="Times New Roman"/>
                <a:sym typeface="Times New Roman"/>
              </a:defRPr>
            </a:pPr>
            <a:r>
              <a:t>Review something…</a:t>
            </a:r>
          </a:p>
          <a:p>
            <a:pPr marL="240631" indent="-240631">
              <a:spcBef>
                <a:spcPts val="1200"/>
              </a:spcBef>
              <a:buFontTx/>
              <a:defRPr sz="2400">
                <a:latin typeface="Times New Roman"/>
                <a:ea typeface="Times New Roman"/>
                <a:cs typeface="Times New Roman"/>
                <a:sym typeface="Times New Roman"/>
              </a:defRPr>
            </a:pPr>
            <a:r>
              <a:t>The fall of the Roman Empire</a:t>
            </a:r>
          </a:p>
          <a:p>
            <a:pPr marL="240631" indent="-240631">
              <a:spcBef>
                <a:spcPts val="1200"/>
              </a:spcBef>
              <a:buFontTx/>
              <a:defRPr sz="2400">
                <a:latin typeface="Times New Roman"/>
                <a:ea typeface="Times New Roman"/>
                <a:cs typeface="Times New Roman"/>
                <a:sym typeface="Times New Roman"/>
              </a:defRPr>
            </a:pPr>
            <a:r>
              <a:t>What’s going to be on the exam?</a:t>
            </a:r>
          </a:p>
          <a:p>
            <a:pPr marL="240631" indent="-240631">
              <a:spcBef>
                <a:spcPts val="1200"/>
              </a:spcBef>
              <a:buFontTx/>
              <a:defRPr sz="2400">
                <a:latin typeface="Times New Roman"/>
                <a:ea typeface="Times New Roman"/>
                <a:cs typeface="Times New Roman"/>
                <a:sym typeface="Times New Roman"/>
              </a:defRPr>
            </a:pPr>
            <a:r>
              <a:t>What are the key takeaways?</a:t>
            </a:r>
          </a:p>
        </p:txBody>
      </p:sp>
      <p:pic>
        <p:nvPicPr>
          <p:cNvPr id="44" name="Image" descr="Image"/>
          <p:cNvPicPr>
            <a:picLocks noChangeAspect="1"/>
          </p:cNvPicPr>
          <p:nvPr/>
        </p:nvPicPr>
        <p:blipFill>
          <a:blip r:embed="rId2">
            <a:extLst/>
          </a:blip>
          <a:srcRect l="0" t="0" r="0" b="2558"/>
          <a:stretch>
            <a:fillRect/>
          </a:stretch>
        </p:blipFill>
        <p:spPr>
          <a:xfrm>
            <a:off x="4382393" y="1269999"/>
            <a:ext cx="4600002" cy="2957985"/>
          </a:xfrm>
          <a:prstGeom prst="rect">
            <a:avLst/>
          </a:prstGeom>
          <a:ln w="12700">
            <a:miter lim="400000"/>
          </a:ln>
        </p:spPr>
      </p:pic>
      <p:pic>
        <p:nvPicPr>
          <p:cNvPr id="45" name="Image" descr="Image"/>
          <p:cNvPicPr>
            <a:picLocks noChangeAspect="1"/>
          </p:cNvPicPr>
          <p:nvPr/>
        </p:nvPicPr>
        <p:blipFill>
          <a:blip r:embed="rId3">
            <a:extLst/>
          </a:blip>
          <a:stretch>
            <a:fillRect/>
          </a:stretch>
        </p:blipFill>
        <p:spPr>
          <a:xfrm>
            <a:off x="4382353" y="4240486"/>
            <a:ext cx="4600179" cy="2428952"/>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Review: Solow Model Basics"/>
          <p:cNvSpPr txBox="1"/>
          <p:nvPr>
            <p:ph type="title" idx="4294967295"/>
          </p:nvPr>
        </p:nvSpPr>
        <p:spPr>
          <a:xfrm>
            <a:off x="277663" y="-1"/>
            <a:ext cx="8572501" cy="1270001"/>
          </a:xfrm>
          <a:prstGeom prst="rect">
            <a:avLst/>
          </a:prstGeom>
        </p:spPr>
        <p:txBody>
          <a:bodyPr>
            <a:normAutofit fontScale="100000" lnSpcReduction="0"/>
          </a:bodyPr>
          <a:lstStyle>
            <a:lvl1pPr defTabSz="370331">
              <a:defRPr sz="4860"/>
            </a:lvl1pPr>
          </a:lstStyle>
          <a:p>
            <a:pPr/>
            <a:r>
              <a:t>Review: Solow Model Basics</a:t>
            </a:r>
          </a:p>
        </p:txBody>
      </p:sp>
      <p:sp>
        <p:nvSpPr>
          <p:cNvPr id="166" name="Lecture Notes: &lt;https://www.bradford-delong.com/2020/01/lecture-notes-the-solow-growth-model-the-history-of-economic-growth-econ-135.html&gt;"/>
          <p:cNvSpPr txBox="1"/>
          <p:nvPr>
            <p:ph type="body" sz="quarter" idx="4294967295"/>
          </p:nvPr>
        </p:nvSpPr>
        <p:spPr>
          <a:xfrm>
            <a:off x="277663" y="1270000"/>
            <a:ext cx="8572501" cy="881739"/>
          </a:xfrm>
          <a:prstGeom prst="rect">
            <a:avLst/>
          </a:prstGeom>
        </p:spPr>
        <p:txBody>
          <a:bodyPr>
            <a:normAutofit fontScale="100000" lnSpcReduction="0"/>
          </a:bodyPr>
          <a:lstStyle/>
          <a:p>
            <a:pPr marL="0" indent="0" defTabSz="306324">
              <a:spcBef>
                <a:spcPts val="800"/>
              </a:spcBef>
              <a:buSzTx/>
              <a:buFontTx/>
              <a:buNone/>
              <a:defRPr b="1" sz="1608">
                <a:latin typeface="Times New Roman"/>
                <a:ea typeface="Times New Roman"/>
                <a:cs typeface="Times New Roman"/>
                <a:sym typeface="Times New Roman"/>
              </a:defRPr>
            </a:pPr>
            <a:r>
              <a:t>Lecture Notes: </a:t>
            </a:r>
            <a:r>
              <a:rPr b="0"/>
              <a:t>&lt;</a:t>
            </a:r>
            <a:r>
              <a:rPr b="0" u="sng">
                <a:solidFill>
                  <a:srgbClr val="0000FF"/>
                </a:solidFill>
                <a:uFill>
                  <a:solidFill>
                    <a:srgbClr val="0000FF"/>
                  </a:solidFill>
                </a:uFill>
                <a:hlinkClick r:id="rId2" invalidUrl="" action="" tgtFrame="" tooltip="" history="1" highlightClick="0" endSnd="0"/>
              </a:rPr>
              <a:t>https://www.bradford-delong.com/2020/01/lecture-notes-the-solow-growth-model-the-history-of-economic-growth-econ-135.html</a:t>
            </a:r>
            <a:r>
              <a:rPr b="0"/>
              <a:t>&gt;</a:t>
            </a:r>
          </a:p>
        </p:txBody>
      </p:sp>
      <p:pic>
        <p:nvPicPr>
          <p:cNvPr id="167" name="Image" descr="Image"/>
          <p:cNvPicPr>
            <a:picLocks noChangeAspect="1"/>
          </p:cNvPicPr>
          <p:nvPr/>
        </p:nvPicPr>
        <p:blipFill>
          <a:blip r:embed="rId3">
            <a:extLst/>
          </a:blip>
          <a:stretch>
            <a:fillRect/>
          </a:stretch>
        </p:blipFill>
        <p:spPr>
          <a:xfrm>
            <a:off x="277663" y="2019029"/>
            <a:ext cx="8305801" cy="825501"/>
          </a:xfrm>
          <a:prstGeom prst="rect">
            <a:avLst/>
          </a:prstGeom>
          <a:ln w="12700">
            <a:miter lim="400000"/>
          </a:ln>
        </p:spPr>
      </p:pic>
      <p:pic>
        <p:nvPicPr>
          <p:cNvPr id="168" name="Image" descr="Image"/>
          <p:cNvPicPr>
            <a:picLocks noChangeAspect="1"/>
          </p:cNvPicPr>
          <p:nvPr/>
        </p:nvPicPr>
        <p:blipFill>
          <a:blip r:embed="rId4">
            <a:extLst/>
          </a:blip>
          <a:stretch>
            <a:fillRect/>
          </a:stretch>
        </p:blipFill>
        <p:spPr>
          <a:xfrm>
            <a:off x="277663" y="3167239"/>
            <a:ext cx="1168401" cy="558801"/>
          </a:xfrm>
          <a:prstGeom prst="rect">
            <a:avLst/>
          </a:prstGeom>
          <a:ln w="12700">
            <a:miter lim="400000"/>
          </a:ln>
        </p:spPr>
      </p:pic>
      <p:pic>
        <p:nvPicPr>
          <p:cNvPr id="169" name="Image" descr="Image"/>
          <p:cNvPicPr>
            <a:picLocks noChangeAspect="1"/>
          </p:cNvPicPr>
          <p:nvPr/>
        </p:nvPicPr>
        <p:blipFill>
          <a:blip r:embed="rId5">
            <a:extLst/>
          </a:blip>
          <a:stretch>
            <a:fillRect/>
          </a:stretch>
        </p:blipFill>
        <p:spPr>
          <a:xfrm>
            <a:off x="2248266" y="3129139"/>
            <a:ext cx="1981201" cy="596901"/>
          </a:xfrm>
          <a:prstGeom prst="rect">
            <a:avLst/>
          </a:prstGeom>
          <a:ln w="12700">
            <a:miter lim="400000"/>
          </a:ln>
        </p:spPr>
      </p:pic>
      <p:pic>
        <p:nvPicPr>
          <p:cNvPr id="170" name="Image" descr="Image"/>
          <p:cNvPicPr>
            <a:picLocks noChangeAspect="1"/>
          </p:cNvPicPr>
          <p:nvPr/>
        </p:nvPicPr>
        <p:blipFill>
          <a:blip r:embed="rId6">
            <a:extLst/>
          </a:blip>
          <a:stretch>
            <a:fillRect/>
          </a:stretch>
        </p:blipFill>
        <p:spPr>
          <a:xfrm>
            <a:off x="5154463" y="3167239"/>
            <a:ext cx="3429001" cy="546101"/>
          </a:xfrm>
          <a:prstGeom prst="rect">
            <a:avLst/>
          </a:prstGeom>
          <a:ln w="12700">
            <a:miter lim="400000"/>
          </a:ln>
        </p:spPr>
      </p:pic>
      <p:pic>
        <p:nvPicPr>
          <p:cNvPr id="171" name="Image" descr="Image"/>
          <p:cNvPicPr>
            <a:picLocks noChangeAspect="1"/>
          </p:cNvPicPr>
          <p:nvPr/>
        </p:nvPicPr>
        <p:blipFill>
          <a:blip r:embed="rId7">
            <a:extLst/>
          </a:blip>
          <a:srcRect l="0" t="0" r="0" b="68242"/>
          <a:stretch>
            <a:fillRect/>
          </a:stretch>
        </p:blipFill>
        <p:spPr>
          <a:xfrm>
            <a:off x="-1189498" y="4010649"/>
            <a:ext cx="5679406" cy="708294"/>
          </a:xfrm>
          <a:prstGeom prst="rect">
            <a:avLst/>
          </a:prstGeom>
          <a:ln w="12700">
            <a:miter lim="400000"/>
          </a:ln>
        </p:spPr>
      </p:pic>
      <p:pic>
        <p:nvPicPr>
          <p:cNvPr id="172" name="Image" descr="Image"/>
          <p:cNvPicPr>
            <a:picLocks noChangeAspect="1"/>
          </p:cNvPicPr>
          <p:nvPr/>
        </p:nvPicPr>
        <p:blipFill>
          <a:blip r:embed="rId7">
            <a:extLst/>
          </a:blip>
          <a:srcRect l="0" t="66300" r="0" b="3416"/>
          <a:stretch>
            <a:fillRect/>
          </a:stretch>
        </p:blipFill>
        <p:spPr>
          <a:xfrm>
            <a:off x="2874565" y="4036049"/>
            <a:ext cx="6269615" cy="745583"/>
          </a:xfrm>
          <a:prstGeom prst="rect">
            <a:avLst/>
          </a:prstGeom>
          <a:ln w="12700">
            <a:miter lim="400000"/>
          </a:ln>
        </p:spPr>
      </p:pic>
      <p:pic>
        <p:nvPicPr>
          <p:cNvPr id="173" name="Image" descr="Image"/>
          <p:cNvPicPr>
            <a:picLocks noChangeAspect="1"/>
          </p:cNvPicPr>
          <p:nvPr/>
        </p:nvPicPr>
        <p:blipFill>
          <a:blip r:embed="rId8">
            <a:extLst/>
          </a:blip>
          <a:srcRect l="0" t="0" r="0" b="79047"/>
          <a:stretch>
            <a:fillRect/>
          </a:stretch>
        </p:blipFill>
        <p:spPr>
          <a:xfrm>
            <a:off x="-2037520" y="5003681"/>
            <a:ext cx="8661401" cy="979219"/>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Solving the Model"/>
          <p:cNvSpPr txBox="1"/>
          <p:nvPr>
            <p:ph type="title" idx="4294967295"/>
          </p:nvPr>
        </p:nvSpPr>
        <p:spPr>
          <a:xfrm>
            <a:off x="277663" y="-1"/>
            <a:ext cx="8572501" cy="1270001"/>
          </a:xfrm>
          <a:prstGeom prst="rect">
            <a:avLst/>
          </a:prstGeom>
        </p:spPr>
        <p:txBody>
          <a:bodyPr>
            <a:normAutofit fontScale="100000" lnSpcReduction="0"/>
          </a:bodyPr>
          <a:lstStyle>
            <a:lvl1pPr>
              <a:defRPr sz="7200">
                <a:solidFill>
                  <a:srgbClr val="000080"/>
                </a:solidFill>
              </a:defRPr>
            </a:lvl1pPr>
          </a:lstStyle>
          <a:p>
            <a:pPr/>
            <a:r>
              <a:t>Solving the Model</a:t>
            </a:r>
          </a:p>
        </p:txBody>
      </p:sp>
      <p:pic>
        <p:nvPicPr>
          <p:cNvPr id="176" name="Image" descr="Image"/>
          <p:cNvPicPr>
            <a:picLocks noChangeAspect="1"/>
          </p:cNvPicPr>
          <p:nvPr/>
        </p:nvPicPr>
        <p:blipFill>
          <a:blip r:embed="rId2">
            <a:extLst/>
          </a:blip>
          <a:stretch>
            <a:fillRect/>
          </a:stretch>
        </p:blipFill>
        <p:spPr>
          <a:xfrm>
            <a:off x="137963" y="1270000"/>
            <a:ext cx="8712201" cy="4241800"/>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Along the Balanced-Growth Path"/>
          <p:cNvSpPr txBox="1"/>
          <p:nvPr>
            <p:ph type="title" idx="4294967295"/>
          </p:nvPr>
        </p:nvSpPr>
        <p:spPr>
          <a:xfrm>
            <a:off x="277663" y="-1"/>
            <a:ext cx="8572501" cy="1270001"/>
          </a:xfrm>
          <a:prstGeom prst="rect">
            <a:avLst/>
          </a:prstGeom>
        </p:spPr>
        <p:txBody>
          <a:bodyPr>
            <a:normAutofit fontScale="100000" lnSpcReduction="0"/>
          </a:bodyPr>
          <a:lstStyle>
            <a:lvl1pPr defTabSz="324611">
              <a:defRPr sz="4260">
                <a:solidFill>
                  <a:srgbClr val="000080"/>
                </a:solidFill>
              </a:defRPr>
            </a:lvl1pPr>
          </a:lstStyle>
          <a:p>
            <a:pPr/>
            <a:r>
              <a:t>Along the Balanced-Growth Path</a:t>
            </a:r>
          </a:p>
        </p:txBody>
      </p:sp>
      <p:sp>
        <p:nvSpPr>
          <p:cNvPr id="179" name="Everything except κ—which is constant—grows at a constant proportional rate: either n, or g, or n+g;…"/>
          <p:cNvSpPr txBox="1"/>
          <p:nvPr>
            <p:ph type="body" sz="half" idx="4294967295"/>
          </p:nvPr>
        </p:nvSpPr>
        <p:spPr>
          <a:xfrm>
            <a:off x="277663" y="1270000"/>
            <a:ext cx="8572501" cy="2292499"/>
          </a:xfrm>
          <a:prstGeom prst="rect">
            <a:avLst/>
          </a:prstGeom>
        </p:spPr>
        <p:txBody>
          <a:bodyPr>
            <a:normAutofit fontScale="100000" lnSpcReduction="0"/>
          </a:bodyPr>
          <a:lstStyle/>
          <a:p>
            <a:pPr marL="0" indent="0">
              <a:spcBef>
                <a:spcPts val="1200"/>
              </a:spcBef>
              <a:buSzTx/>
              <a:buFontTx/>
              <a:buNone/>
              <a:defRPr b="1" sz="2400">
                <a:latin typeface="Times New Roman"/>
                <a:ea typeface="Times New Roman"/>
                <a:cs typeface="Times New Roman"/>
                <a:sym typeface="Times New Roman"/>
              </a:defRPr>
            </a:pPr>
            <a:r>
              <a:t>Everything except κ—which is constant—grows at a constant proportional rate: either n, or g, or n+g;</a:t>
            </a:r>
          </a:p>
          <a:p>
            <a:pPr marL="240631" indent="-240631">
              <a:spcBef>
                <a:spcPts val="1200"/>
              </a:spcBef>
              <a:buFontTx/>
              <a:defRPr sz="2400">
                <a:latin typeface="Times New Roman"/>
                <a:ea typeface="Times New Roman"/>
                <a:cs typeface="Times New Roman"/>
                <a:sym typeface="Times New Roman"/>
              </a:defRPr>
            </a:pPr>
            <a:r>
              <a:t>Labor force L grows at n</a:t>
            </a:r>
          </a:p>
          <a:p>
            <a:pPr marL="240631" indent="-240631">
              <a:spcBef>
                <a:spcPts val="1200"/>
              </a:spcBef>
              <a:buFontTx/>
              <a:defRPr sz="2400">
                <a:latin typeface="Times New Roman"/>
                <a:ea typeface="Times New Roman"/>
                <a:cs typeface="Times New Roman"/>
                <a:sym typeface="Times New Roman"/>
              </a:defRPr>
            </a:pPr>
            <a:r>
              <a:t>Income per worker y and the efficiency of labor E grow at g</a:t>
            </a:r>
          </a:p>
          <a:p>
            <a:pPr marL="240631" indent="-240631">
              <a:spcBef>
                <a:spcPts val="1200"/>
              </a:spcBef>
              <a:buFontTx/>
              <a:defRPr sz="2400">
                <a:latin typeface="Times New Roman"/>
                <a:ea typeface="Times New Roman"/>
                <a:cs typeface="Times New Roman"/>
                <a:sym typeface="Times New Roman"/>
              </a:defRPr>
            </a:pPr>
            <a:r>
              <a:t>Total income Y and the capital stock K grow at n+g</a:t>
            </a:r>
          </a:p>
        </p:txBody>
      </p:sp>
      <p:pic>
        <p:nvPicPr>
          <p:cNvPr id="180" name="Image" descr="Image"/>
          <p:cNvPicPr>
            <a:picLocks noChangeAspect="1"/>
          </p:cNvPicPr>
          <p:nvPr/>
        </p:nvPicPr>
        <p:blipFill>
          <a:blip r:embed="rId2">
            <a:extLst/>
          </a:blip>
          <a:stretch>
            <a:fillRect/>
          </a:stretch>
        </p:blipFill>
        <p:spPr>
          <a:xfrm>
            <a:off x="865672" y="3650734"/>
            <a:ext cx="7175501" cy="2832101"/>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Review: Solow-Malthus Model Basic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Solow-Malthus Model Basics</a:t>
            </a:r>
          </a:p>
        </p:txBody>
      </p:sp>
      <p:sp>
        <p:nvSpPr>
          <p:cNvPr id="183" name="How do we make sense of the fact that people were ingenious and inventive back before 1500, and yet standards of living did not increase?…"/>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How do we make sense of the fact that people were ingenious and inventive back before 1500, and yet standards of living did not increase?</a:t>
            </a:r>
          </a:p>
          <a:p>
            <a:pPr marL="228600" indent="-228600" defTabSz="434340">
              <a:spcBef>
                <a:spcPts val="1100"/>
              </a:spcBef>
              <a:buFontTx/>
              <a:defRPr sz="2280">
                <a:latin typeface="Times New Roman"/>
                <a:ea typeface="Times New Roman"/>
                <a:cs typeface="Times New Roman"/>
                <a:sym typeface="Times New Roman"/>
              </a:defRPr>
            </a:pPr>
            <a:r>
              <a:t>Although population did increase—slowly</a:t>
            </a:r>
          </a:p>
          <a:p>
            <a:pPr marL="228600" indent="-228600" defTabSz="434340">
              <a:spcBef>
                <a:spcPts val="1100"/>
              </a:spcBef>
              <a:buFontTx/>
              <a:defRPr sz="2280">
                <a:latin typeface="Times New Roman"/>
                <a:ea typeface="Times New Roman"/>
                <a:cs typeface="Times New Roman"/>
                <a:sym typeface="Times New Roman"/>
              </a:defRPr>
            </a:pPr>
            <a:r>
              <a:t>Other parts of the model</a:t>
            </a:r>
          </a:p>
          <a:p>
            <a:pPr marL="228600" indent="-228600" defTabSz="434340">
              <a:spcBef>
                <a:spcPts val="1100"/>
              </a:spcBef>
              <a:buFontTx/>
              <a:defRPr sz="2280">
                <a:latin typeface="Times New Roman"/>
                <a:ea typeface="Times New Roman"/>
                <a:cs typeface="Times New Roman"/>
                <a:sym typeface="Times New Roman"/>
              </a:defRPr>
            </a:pPr>
            <a:r>
              <a:t>Balanced-growth equilibrium</a:t>
            </a:r>
          </a:p>
          <a:p>
            <a:pPr marL="228600" indent="-228600" defTabSz="434340">
              <a:spcBef>
                <a:spcPts val="1100"/>
              </a:spcBef>
              <a:buFontTx/>
              <a:defRPr sz="2280">
                <a:latin typeface="Times New Roman"/>
                <a:ea typeface="Times New Roman"/>
                <a:cs typeface="Times New Roman"/>
                <a:sym typeface="Times New Roman"/>
              </a:defRPr>
            </a:pPr>
            <a:r>
              <a:t>Convergence to equilibrium</a:t>
            </a:r>
          </a:p>
          <a:p>
            <a:pPr marL="228600" indent="-228600" defTabSz="434340">
              <a:spcBef>
                <a:spcPts val="1100"/>
              </a:spcBef>
              <a:buFontTx/>
              <a:defRPr sz="2280">
                <a:latin typeface="Times New Roman"/>
                <a:ea typeface="Times New Roman"/>
                <a:cs typeface="Times New Roman"/>
                <a:sym typeface="Times New Roman"/>
              </a:defRPr>
            </a:pPr>
            <a:r>
              <a:t>Lecture notes: &lt;</a:t>
            </a:r>
            <a:r>
              <a:rPr u="sng">
                <a:solidFill>
                  <a:srgbClr val="0000FF"/>
                </a:solidFill>
                <a:uFill>
                  <a:solidFill>
                    <a:srgbClr val="0000FF"/>
                  </a:solidFill>
                </a:uFill>
                <a:hlinkClick r:id="rId2" invalidUrl="" action="" tgtFrame="" tooltip="" history="1" highlightClick="0" endSnd="0"/>
              </a:rPr>
              <a:t>https://nbviewer.jupyter.org/github/braddelong/long-form-drafts/blob/master/solow-model-5-pre-industrial.ipynb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datahub: &lt;</a:t>
            </a:r>
            <a:r>
              <a:rPr u="sng">
                <a:solidFill>
                  <a:srgbClr val="0000FF"/>
                </a:solidFill>
                <a:uFill>
                  <a:solidFill>
                    <a:srgbClr val="0000FF"/>
                  </a:solidFill>
                </a:uFill>
                <a:hlinkClick r:id="rId3" invalidUrl="" action="" tgtFrame="" tooltip="" history="1" highlightClick="0" endSnd="0"/>
              </a:rPr>
              <a:t>http://datahub.berkeley.edu/user-redirect/interact?account=braddelong&amp;repo=long-form-drafts&amp;branch=master&amp;path=solow-model-5-pre-industrial.ipynb</a:t>
            </a:r>
            <a:r>
              <a:t>&gt;</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Understanding the Solow-Malthus Equilibrium: Population and Labor Force"/>
          <p:cNvSpPr txBox="1"/>
          <p:nvPr>
            <p:ph type="title" idx="4294967295"/>
          </p:nvPr>
        </p:nvSpPr>
        <p:spPr>
          <a:xfrm>
            <a:off x="277663" y="-1"/>
            <a:ext cx="8572501" cy="1270001"/>
          </a:xfrm>
          <a:prstGeom prst="rect">
            <a:avLst/>
          </a:prstGeom>
        </p:spPr>
        <p:txBody>
          <a:bodyPr>
            <a:normAutofit fontScale="100000" lnSpcReduction="0"/>
          </a:bodyPr>
          <a:lstStyle>
            <a:lvl1pPr defTabSz="260604">
              <a:defRPr sz="3420">
                <a:solidFill>
                  <a:srgbClr val="000080"/>
                </a:solidFill>
              </a:defRPr>
            </a:lvl1pPr>
          </a:lstStyle>
          <a:p>
            <a:pPr/>
            <a:r>
              <a:t>Understanding the Solow-Malthus Equilibrium: Population and Labor Force</a:t>
            </a:r>
          </a:p>
        </p:txBody>
      </p:sp>
      <p:sp>
        <p:nvSpPr>
          <p:cNvPr id="186"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187" name="Image" descr="Image"/>
          <p:cNvPicPr>
            <a:picLocks noChangeAspect="1"/>
          </p:cNvPicPr>
          <p:nvPr/>
        </p:nvPicPr>
        <p:blipFill>
          <a:blip r:embed="rId2">
            <a:extLst/>
          </a:blip>
          <a:stretch>
            <a:fillRect/>
          </a:stretch>
        </p:blipFill>
        <p:spPr>
          <a:xfrm>
            <a:off x="2246562" y="1270000"/>
            <a:ext cx="4915643" cy="3950228"/>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Understanding the Solow-Mathus Equilibrium: Prosperi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Understanding the Solow-Mathus Equilibrium: Prosperity</a:t>
            </a:r>
          </a:p>
        </p:txBody>
      </p:sp>
      <p:sp>
        <p:nvSpPr>
          <p:cNvPr id="190"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191" name="Image" descr="Image"/>
          <p:cNvPicPr>
            <a:picLocks noChangeAspect="1"/>
          </p:cNvPicPr>
          <p:nvPr/>
        </p:nvPicPr>
        <p:blipFill>
          <a:blip r:embed="rId2">
            <a:extLst/>
          </a:blip>
          <a:stretch>
            <a:fillRect/>
          </a:stretch>
        </p:blipFill>
        <p:spPr>
          <a:xfrm>
            <a:off x="874563" y="1244600"/>
            <a:ext cx="7975601" cy="4152900"/>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Steady-State and Along the Transition Pat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Steady-State and Along the Transition Path</a:t>
            </a:r>
          </a:p>
        </p:txBody>
      </p:sp>
      <p:sp>
        <p:nvSpPr>
          <p:cNvPr id="194" name="The fall of an empire:…"/>
          <p:cNvSpPr txBox="1"/>
          <p:nvPr>
            <p:ph type="body" sz="half" idx="4294967295"/>
          </p:nvPr>
        </p:nvSpPr>
        <p:spPr>
          <a:xfrm>
            <a:off x="277663" y="1270000"/>
            <a:ext cx="3612357" cy="5254477"/>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The fall of an empire:</a:t>
            </a:r>
          </a:p>
          <a:p>
            <a:pPr marL="228600" indent="-228600" defTabSz="434340">
              <a:spcBef>
                <a:spcPts val="1100"/>
              </a:spcBef>
              <a:buFontTx/>
              <a:defRPr sz="2280">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https://nbviewer.jupyter.org/github/braddelong/LS2019/blob/master/2019-10-14-Ancient_Economies.ipynb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A decline in inequality, taste for luxuries, and taste for urban living: Δφ = -0.25</a:t>
            </a:r>
          </a:p>
          <a:p>
            <a:pPr lvl="1" marL="590550" indent="-228600" defTabSz="434340">
              <a:spcBef>
                <a:spcPts val="1100"/>
              </a:spcBef>
              <a:buFontTx/>
              <a:buChar char="•"/>
              <a:defRPr sz="2280">
                <a:latin typeface="Times New Roman"/>
                <a:ea typeface="Times New Roman"/>
                <a:cs typeface="Times New Roman"/>
                <a:sym typeface="Times New Roman"/>
              </a:defRPr>
            </a:pPr>
            <a:r>
              <a:t>A decline in law-and-order that produces a sharp fall in the savings rate: Δs = -0.10</a:t>
            </a:r>
          </a:p>
        </p:txBody>
      </p:sp>
      <p:pic>
        <p:nvPicPr>
          <p:cNvPr id="195" name="Image" descr="Image"/>
          <p:cNvPicPr>
            <a:picLocks noChangeAspect="1"/>
          </p:cNvPicPr>
          <p:nvPr/>
        </p:nvPicPr>
        <p:blipFill>
          <a:blip r:embed="rId3">
            <a:extLst/>
          </a:blip>
          <a:stretch>
            <a:fillRect/>
          </a:stretch>
        </p:blipFill>
        <p:spPr>
          <a:xfrm>
            <a:off x="3933526" y="1270000"/>
            <a:ext cx="4916638" cy="5254477"/>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Review: Determinants of Technological and Organizational Progress"/>
          <p:cNvSpPr txBox="1"/>
          <p:nvPr>
            <p:ph type="title" idx="4294967295"/>
          </p:nvPr>
        </p:nvSpPr>
        <p:spPr>
          <a:xfrm>
            <a:off x="277663" y="-1"/>
            <a:ext cx="8572501" cy="1270001"/>
          </a:xfrm>
          <a:prstGeom prst="rect">
            <a:avLst/>
          </a:prstGeom>
        </p:spPr>
        <p:txBody>
          <a:bodyPr>
            <a:normAutofit fontScale="100000" lnSpcReduction="0"/>
          </a:bodyPr>
          <a:lstStyle>
            <a:lvl1pPr defTabSz="269747">
              <a:defRPr sz="3539"/>
            </a:lvl1pPr>
          </a:lstStyle>
          <a:p>
            <a:pPr/>
            <a:r>
              <a:t>Review: Determinants of Technological and Organizational Progress</a:t>
            </a:r>
          </a:p>
        </p:txBody>
      </p:sp>
      <p:sp>
        <p:nvSpPr>
          <p:cNvPr id="198" name="How do we make sense of the fact that technological and organizational progress was so slow back then and is so (relatively) rapid now?"/>
          <p:cNvSpPr txBox="1"/>
          <p:nvPr>
            <p:ph type="body" sz="quarter" idx="4294967295"/>
          </p:nvPr>
        </p:nvSpPr>
        <p:spPr>
          <a:xfrm>
            <a:off x="277663" y="1270000"/>
            <a:ext cx="8572501" cy="1148451"/>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How do we make sense of the fact that technological and organizational progress was so slow back then and is so (relatively) rapid now?</a:t>
            </a:r>
          </a:p>
        </p:txBody>
      </p:sp>
      <p:sp>
        <p:nvSpPr>
          <p:cNvPr id="199" name="Two heads are (almost) better than one…"/>
          <p:cNvSpPr txBox="1"/>
          <p:nvPr/>
        </p:nvSpPr>
        <p:spPr>
          <a:xfrm>
            <a:off x="277663" y="2418450"/>
            <a:ext cx="4181565" cy="419195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90098" indent="-190098" defTabSz="361188">
              <a:spcBef>
                <a:spcPts val="900"/>
              </a:spcBef>
              <a:buSzPct val="100000"/>
              <a:buChar char="•"/>
              <a:defRPr sz="1896">
                <a:latin typeface="Times New Roman"/>
                <a:ea typeface="Times New Roman"/>
                <a:cs typeface="Times New Roman"/>
                <a:sym typeface="Times New Roman"/>
              </a:defRPr>
            </a:pPr>
            <a:r>
              <a:t>Two heads are (almost) better than one</a:t>
            </a:r>
          </a:p>
          <a:p>
            <a:pPr lvl="1" marL="491088" indent="-190098" defTabSz="361188">
              <a:spcBef>
                <a:spcPts val="900"/>
              </a:spcBef>
              <a:buSzPct val="100000"/>
              <a:buChar char="•"/>
              <a:defRPr sz="1896">
                <a:latin typeface="Times New Roman"/>
                <a:ea typeface="Times New Roman"/>
                <a:cs typeface="Times New Roman"/>
                <a:sym typeface="Times New Roman"/>
              </a:defRPr>
            </a:pPr>
            <a:r>
              <a:t>But that does not quite work</a:t>
            </a:r>
          </a:p>
          <a:p>
            <a:pPr marL="190098" indent="-190098" defTabSz="361188">
              <a:spcBef>
                <a:spcPts val="900"/>
              </a:spcBef>
              <a:buSzPct val="100000"/>
              <a:buChar char="•"/>
              <a:defRPr sz="1896">
                <a:latin typeface="Times New Roman"/>
                <a:ea typeface="Times New Roman"/>
                <a:cs typeface="Times New Roman"/>
                <a:sym typeface="Times New Roman"/>
              </a:defRPr>
            </a:pPr>
            <a:r>
              <a:t>Add in additional drag from first picking low-hanging fruit</a:t>
            </a:r>
          </a:p>
          <a:p>
            <a:pPr marL="190098" indent="-190098" defTabSz="361188">
              <a:spcBef>
                <a:spcPts val="900"/>
              </a:spcBef>
              <a:buSzPct val="100000"/>
              <a:buChar char="•"/>
              <a:defRPr sz="1896">
                <a:latin typeface="Times New Roman"/>
                <a:ea typeface="Times New Roman"/>
                <a:cs typeface="Times New Roman"/>
                <a:sym typeface="Times New Roman"/>
              </a:defRPr>
            </a:pPr>
            <a:r>
              <a:t>What causes the increase in L</a:t>
            </a:r>
            <a:r>
              <a:rPr baseline="-5999"/>
              <a:t>stem</a:t>
            </a:r>
            <a:r>
              <a:t>?</a:t>
            </a:r>
          </a:p>
          <a:p>
            <a:pPr marL="190098" indent="-190098" defTabSz="361188">
              <a:spcBef>
                <a:spcPts val="900"/>
              </a:spcBef>
              <a:buSzPct val="100000"/>
              <a:buChar char="•"/>
              <a:defRPr sz="1896">
                <a:latin typeface="Times New Roman"/>
                <a:ea typeface="Times New Roman"/>
                <a:cs typeface="Times New Roman"/>
                <a:sym typeface="Times New Roman"/>
              </a:defRPr>
            </a:pPr>
            <a:r>
              <a:t>What institutions make it profitable for n</a:t>
            </a:r>
            <a:r>
              <a:rPr baseline="-5999"/>
              <a:t>stem</a:t>
            </a:r>
            <a:r>
              <a:t> to be higher?</a:t>
            </a:r>
          </a:p>
          <a:p>
            <a:pPr marL="190098" indent="-190098" defTabSz="361188">
              <a:spcBef>
                <a:spcPts val="900"/>
              </a:spcBef>
              <a:buSzPct val="100000"/>
              <a:buChar char="•"/>
              <a:defRPr sz="1896">
                <a:latin typeface="Times New Roman"/>
                <a:ea typeface="Times New Roman"/>
                <a:cs typeface="Times New Roman"/>
                <a:sym typeface="Times New Roman"/>
              </a:defRPr>
            </a:pPr>
            <a:r>
              <a:t>Plus:</a:t>
            </a:r>
          </a:p>
          <a:p>
            <a:pPr lvl="1" marL="491088" indent="-190098" defTabSz="361188">
              <a:spcBef>
                <a:spcPts val="900"/>
              </a:spcBef>
              <a:buSzPct val="100000"/>
              <a:buChar char="•"/>
              <a:defRPr sz="1896">
                <a:latin typeface="Times New Roman"/>
                <a:ea typeface="Times New Roman"/>
                <a:cs typeface="Times New Roman"/>
                <a:sym typeface="Times New Roman"/>
              </a:defRPr>
            </a:pPr>
            <a:r>
              <a:t>Learning by doing</a:t>
            </a:r>
          </a:p>
          <a:p>
            <a:pPr lvl="1" marL="491088" indent="-190098" defTabSz="361188">
              <a:spcBef>
                <a:spcPts val="900"/>
              </a:spcBef>
              <a:buSzPct val="100000"/>
              <a:buChar char="•"/>
              <a:defRPr sz="1896">
                <a:latin typeface="Times New Roman"/>
                <a:ea typeface="Times New Roman"/>
                <a:cs typeface="Times New Roman"/>
                <a:sym typeface="Times New Roman"/>
              </a:defRPr>
            </a:pPr>
            <a:r>
              <a:t>Productivity through embodiment</a:t>
            </a:r>
          </a:p>
          <a:p>
            <a:pPr lvl="1" marL="491088" indent="-190098" defTabSz="361188">
              <a:spcBef>
                <a:spcPts val="900"/>
              </a:spcBef>
              <a:buSzPct val="100000"/>
              <a:buChar char="•"/>
              <a:defRPr sz="1896">
                <a:latin typeface="Times New Roman"/>
                <a:ea typeface="Times New Roman"/>
                <a:cs typeface="Times New Roman"/>
                <a:sym typeface="Times New Roman"/>
              </a:defRPr>
            </a:pPr>
            <a:r>
              <a:t>Technology transfer through contact</a:t>
            </a:r>
          </a:p>
        </p:txBody>
      </p:sp>
      <p:pic>
        <p:nvPicPr>
          <p:cNvPr id="200" name="Image" descr="Image"/>
          <p:cNvPicPr>
            <a:picLocks noChangeAspect="1"/>
          </p:cNvPicPr>
          <p:nvPr/>
        </p:nvPicPr>
        <p:blipFill>
          <a:blip r:embed="rId2">
            <a:extLst/>
          </a:blip>
          <a:stretch>
            <a:fillRect/>
          </a:stretch>
        </p:blipFill>
        <p:spPr>
          <a:xfrm>
            <a:off x="5172374" y="2165088"/>
            <a:ext cx="1612901" cy="1028701"/>
          </a:xfrm>
          <a:prstGeom prst="rect">
            <a:avLst/>
          </a:prstGeom>
          <a:ln w="12700">
            <a:miter lim="400000"/>
          </a:ln>
        </p:spPr>
      </p:pic>
      <p:pic>
        <p:nvPicPr>
          <p:cNvPr id="201" name="Image" descr="Image"/>
          <p:cNvPicPr>
            <a:picLocks noChangeAspect="1"/>
          </p:cNvPicPr>
          <p:nvPr/>
        </p:nvPicPr>
        <p:blipFill>
          <a:blip r:embed="rId3">
            <a:extLst/>
          </a:blip>
          <a:stretch>
            <a:fillRect/>
          </a:stretch>
        </p:blipFill>
        <p:spPr>
          <a:xfrm>
            <a:off x="5172374" y="3005969"/>
            <a:ext cx="2631601" cy="766049"/>
          </a:xfrm>
          <a:prstGeom prst="rect">
            <a:avLst/>
          </a:prstGeom>
          <a:ln w="12700">
            <a:miter lim="400000"/>
          </a:ln>
        </p:spPr>
      </p:pic>
      <p:pic>
        <p:nvPicPr>
          <p:cNvPr id="202" name="Image" descr="Image"/>
          <p:cNvPicPr>
            <a:picLocks noChangeAspect="1"/>
          </p:cNvPicPr>
          <p:nvPr/>
        </p:nvPicPr>
        <p:blipFill>
          <a:blip r:embed="rId4">
            <a:extLst/>
          </a:blip>
          <a:stretch>
            <a:fillRect/>
          </a:stretch>
        </p:blipFill>
        <p:spPr>
          <a:xfrm>
            <a:off x="5172374" y="3772017"/>
            <a:ext cx="1334926" cy="569568"/>
          </a:xfrm>
          <a:prstGeom prst="rect">
            <a:avLst/>
          </a:prstGeom>
          <a:ln w="12700">
            <a:miter lim="400000"/>
          </a:ln>
        </p:spPr>
      </p:pic>
      <p:pic>
        <p:nvPicPr>
          <p:cNvPr id="203" name="Image" descr="Image"/>
          <p:cNvPicPr>
            <a:picLocks noChangeAspect="1"/>
          </p:cNvPicPr>
          <p:nvPr/>
        </p:nvPicPr>
        <p:blipFill>
          <a:blip r:embed="rId5">
            <a:extLst/>
          </a:blip>
          <a:stretch>
            <a:fillRect/>
          </a:stretch>
        </p:blipFill>
        <p:spPr>
          <a:xfrm>
            <a:off x="5172374" y="4359535"/>
            <a:ext cx="3607732" cy="629107"/>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Review: Class and Conflict: at the End of the Middle Ages, Elsewhere, and Elsewhere"/>
          <p:cNvSpPr txBox="1"/>
          <p:nvPr>
            <p:ph type="title" idx="4294967295"/>
          </p:nvPr>
        </p:nvSpPr>
        <p:spPr>
          <a:xfrm>
            <a:off x="277663" y="-1"/>
            <a:ext cx="8572501" cy="1270001"/>
          </a:xfrm>
          <a:prstGeom prst="rect">
            <a:avLst/>
          </a:prstGeom>
        </p:spPr>
        <p:txBody>
          <a:bodyPr>
            <a:normAutofit fontScale="100000" lnSpcReduction="0"/>
          </a:bodyPr>
          <a:lstStyle>
            <a:lvl1pPr defTabSz="242315">
              <a:defRPr sz="3180"/>
            </a:lvl1pPr>
          </a:lstStyle>
          <a:p>
            <a:pPr/>
            <a:r>
              <a:t>Review: Class and Conflict: at the End of the Middle Ages, Elsewhere, and Elsewhere</a:t>
            </a:r>
          </a:p>
        </p:txBody>
      </p:sp>
      <p:sp>
        <p:nvSpPr>
          <p:cNvPr id="206"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07" name="What was “feudalism” and how did it end?…"/>
          <p:cNvSpPr txBox="1"/>
          <p:nvPr>
            <p:ph type="body" sz="half" idx="4294967295"/>
          </p:nvPr>
        </p:nvSpPr>
        <p:spPr>
          <a:xfrm>
            <a:off x="277663" y="1270000"/>
            <a:ext cx="6403003" cy="2582736"/>
          </a:xfrm>
          <a:prstGeom prst="rect">
            <a:avLst/>
          </a:prstGeom>
        </p:spPr>
        <p:txBody>
          <a:bodyPr>
            <a:normAutofit fontScale="100000" lnSpcReduction="0"/>
          </a:bodyPr>
          <a:lstStyle/>
          <a:p>
            <a:pPr marL="0" indent="0" defTabSz="182880">
              <a:spcBef>
                <a:spcPts val="400"/>
              </a:spcBef>
              <a:buSzTx/>
              <a:buFontTx/>
              <a:buNone/>
              <a:defRPr b="1" sz="880">
                <a:latin typeface="+mj-lt"/>
                <a:ea typeface="+mj-ea"/>
                <a:cs typeface="+mj-cs"/>
                <a:sym typeface="Helvetica"/>
              </a:defRPr>
            </a:pPr>
            <a:r>
              <a:t>What was “feudalism” and how did it end?</a:t>
            </a:r>
          </a:p>
          <a:p>
            <a:pPr marL="96252" indent="-96252" defTabSz="182880">
              <a:spcBef>
                <a:spcPts val="400"/>
              </a:spcBef>
              <a:buFontTx/>
              <a:defRPr sz="880">
                <a:latin typeface="Times New Roman"/>
                <a:ea typeface="Times New Roman"/>
                <a:cs typeface="Times New Roman"/>
                <a:sym typeface="Times New Roman"/>
              </a:defRPr>
            </a:pPr>
            <a:r>
              <a:t>Marc Bloch’s definitions:</a:t>
            </a:r>
          </a:p>
          <a:p>
            <a:pPr lvl="1" marL="248652" indent="-96252" defTabSz="182880">
              <a:spcBef>
                <a:spcPts val="400"/>
              </a:spcBef>
              <a:buFontTx/>
              <a:buChar char="•"/>
              <a:defRPr sz="880">
                <a:latin typeface="Times New Roman"/>
                <a:ea typeface="Times New Roman"/>
                <a:cs typeface="Times New Roman"/>
                <a:sym typeface="Times New Roman"/>
              </a:defRPr>
            </a:pPr>
            <a:r>
              <a:t>A subject peasantry</a:t>
            </a:r>
          </a:p>
          <a:p>
            <a:pPr lvl="1" marL="248652" indent="-96252" defTabSz="182880">
              <a:spcBef>
                <a:spcPts val="400"/>
              </a:spcBef>
              <a:buFontTx/>
              <a:buChar char="•"/>
              <a:defRPr sz="880">
                <a:latin typeface="Times New Roman"/>
                <a:ea typeface="Times New Roman"/>
                <a:cs typeface="Times New Roman"/>
                <a:sym typeface="Times New Roman"/>
              </a:defRPr>
            </a:pPr>
            <a:r>
              <a:t>Widespread use of the service tenement (i.e., the fief) instead of a salary (or of private property plus taxation and then purchase)</a:t>
            </a:r>
          </a:p>
          <a:p>
            <a:pPr lvl="1" marL="248652" indent="-96252" defTabSz="182880">
              <a:spcBef>
                <a:spcPts val="400"/>
              </a:spcBef>
              <a:buFontTx/>
              <a:buChar char="•"/>
              <a:defRPr sz="880">
                <a:latin typeface="Times New Roman"/>
                <a:ea typeface="Times New Roman"/>
                <a:cs typeface="Times New Roman"/>
                <a:sym typeface="Times New Roman"/>
              </a:defRPr>
            </a:pPr>
            <a:r>
              <a:t>The supremacy of a caste of specialized warriors</a:t>
            </a:r>
          </a:p>
          <a:p>
            <a:pPr lvl="1" marL="248652" indent="-96252" defTabSz="182880">
              <a:spcBef>
                <a:spcPts val="400"/>
              </a:spcBef>
              <a:buFontTx/>
              <a:buChar char="•"/>
              <a:defRPr sz="880">
                <a:latin typeface="Times New Roman"/>
                <a:ea typeface="Times New Roman"/>
                <a:cs typeface="Times New Roman"/>
                <a:sym typeface="Times New Roman"/>
              </a:defRPr>
            </a:pPr>
            <a:r>
              <a:t>Ties of obedience and protection which bind man to man</a:t>
            </a:r>
          </a:p>
          <a:p>
            <a:pPr lvl="1" marL="248652" indent="-96252" defTabSz="182880">
              <a:spcBef>
                <a:spcPts val="400"/>
              </a:spcBef>
              <a:buFontTx/>
              <a:buChar char="•"/>
              <a:defRPr sz="880">
                <a:latin typeface="Times New Roman"/>
                <a:ea typeface="Times New Roman"/>
                <a:cs typeface="Times New Roman"/>
                <a:sym typeface="Times New Roman"/>
              </a:defRPr>
            </a:pPr>
            <a:r>
              <a:t>Within the warrior class, these ties assume the distinctive form called vassalage</a:t>
            </a:r>
          </a:p>
          <a:p>
            <a:pPr lvl="2" marL="401052" indent="-96252" defTabSz="182880">
              <a:spcBef>
                <a:spcPts val="400"/>
              </a:spcBef>
              <a:buFontTx/>
              <a:defRPr sz="880">
                <a:latin typeface="Times New Roman"/>
                <a:ea typeface="Times New Roman"/>
                <a:cs typeface="Times New Roman"/>
                <a:sym typeface="Times New Roman"/>
              </a:defRPr>
            </a:pPr>
            <a:r>
              <a:t>Fragmentation of authority</a:t>
            </a:r>
          </a:p>
          <a:p>
            <a:pPr lvl="2" marL="401052" indent="-96252" defTabSz="182880">
              <a:spcBef>
                <a:spcPts val="400"/>
              </a:spcBef>
              <a:buFontTx/>
              <a:defRPr sz="880">
                <a:latin typeface="Times New Roman"/>
                <a:ea typeface="Times New Roman"/>
                <a:cs typeface="Times New Roman"/>
                <a:sym typeface="Times New Roman"/>
              </a:defRPr>
            </a:pPr>
            <a:r>
              <a:t>Disorder and private war</a:t>
            </a:r>
          </a:p>
          <a:p>
            <a:pPr lvl="1" marL="248652" indent="-96252" defTabSz="182880">
              <a:spcBef>
                <a:spcPts val="400"/>
              </a:spcBef>
              <a:buFontTx/>
              <a:buChar char="•"/>
              <a:defRPr sz="880">
                <a:latin typeface="Times New Roman"/>
                <a:ea typeface="Times New Roman"/>
                <a:cs typeface="Times New Roman"/>
                <a:sym typeface="Times New Roman"/>
              </a:defRPr>
            </a:pPr>
            <a:r>
              <a:t>But also, other forms of association, family, and state surviving…</a:t>
            </a:r>
          </a:p>
          <a:p>
            <a:pPr marL="96252" indent="-96252" defTabSz="182880">
              <a:spcBef>
                <a:spcPts val="400"/>
              </a:spcBef>
              <a:buFontTx/>
              <a:defRPr sz="880">
                <a:latin typeface="Times New Roman"/>
                <a:ea typeface="Times New Roman"/>
                <a:cs typeface="Times New Roman"/>
                <a:sym typeface="Times New Roman"/>
              </a:defRPr>
            </a:pPr>
            <a:r>
              <a:t>By the late Middle Ages feudalism was a stable system</a:t>
            </a:r>
          </a:p>
          <a:p>
            <a:pPr marL="96252" indent="-96252" defTabSz="182880">
              <a:spcBef>
                <a:spcPts val="400"/>
              </a:spcBef>
              <a:buFontTx/>
              <a:defRPr sz="880">
                <a:latin typeface="Times New Roman"/>
                <a:ea typeface="Times New Roman"/>
                <a:cs typeface="Times New Roman"/>
                <a:sym typeface="Times New Roman"/>
              </a:defRPr>
            </a:pPr>
            <a:r>
              <a:t>Trade and population expanded</a:t>
            </a:r>
          </a:p>
          <a:p>
            <a:pPr marL="96252" indent="-96252" defTabSz="182880">
              <a:spcBef>
                <a:spcPts val="400"/>
              </a:spcBef>
              <a:buFontTx/>
              <a:defRPr sz="880">
                <a:latin typeface="Times New Roman"/>
                <a:ea typeface="Times New Roman"/>
                <a:cs typeface="Times New Roman"/>
                <a:sym typeface="Times New Roman"/>
              </a:defRPr>
            </a:pPr>
            <a:r>
              <a:t>What data we have shows the number and size of cities increasing</a:t>
            </a:r>
          </a:p>
        </p:txBody>
      </p:sp>
      <p:pic>
        <p:nvPicPr>
          <p:cNvPr id="208" name="Image" descr="Image"/>
          <p:cNvPicPr>
            <a:picLocks noChangeAspect="1"/>
          </p:cNvPicPr>
          <p:nvPr/>
        </p:nvPicPr>
        <p:blipFill>
          <a:blip r:embed="rId2">
            <a:extLst/>
          </a:blip>
          <a:stretch>
            <a:fillRect/>
          </a:stretch>
        </p:blipFill>
        <p:spPr>
          <a:xfrm>
            <a:off x="6680665" y="1270000"/>
            <a:ext cx="2169499" cy="2582736"/>
          </a:xfrm>
          <a:prstGeom prst="rect">
            <a:avLst/>
          </a:prstGeom>
          <a:ln w="12700">
            <a:miter lim="400000"/>
          </a:ln>
        </p:spPr>
      </p:pic>
      <p:pic>
        <p:nvPicPr>
          <p:cNvPr id="209" name="Image" descr="Image"/>
          <p:cNvPicPr>
            <a:picLocks noChangeAspect="0"/>
          </p:cNvPicPr>
          <p:nvPr/>
        </p:nvPicPr>
        <p:blipFill>
          <a:blip r:embed="rId3">
            <a:extLst/>
          </a:blip>
          <a:stretch>
            <a:fillRect/>
          </a:stretch>
        </p:blipFill>
        <p:spPr>
          <a:xfrm>
            <a:off x="277663" y="3765805"/>
            <a:ext cx="2926183" cy="2721355"/>
          </a:xfrm>
          <a:prstGeom prst="rect">
            <a:avLst/>
          </a:prstGeom>
          <a:ln w="12700">
            <a:miter lim="400000"/>
          </a:ln>
        </p:spPr>
      </p:pic>
      <p:pic>
        <p:nvPicPr>
          <p:cNvPr id="210" name="Image" descr="Image"/>
          <p:cNvPicPr>
            <a:picLocks noChangeAspect="0"/>
          </p:cNvPicPr>
          <p:nvPr/>
        </p:nvPicPr>
        <p:blipFill>
          <a:blip r:embed="rId4">
            <a:extLst/>
          </a:blip>
          <a:stretch>
            <a:fillRect/>
          </a:stretch>
        </p:blipFill>
        <p:spPr>
          <a:xfrm>
            <a:off x="3203845" y="3765805"/>
            <a:ext cx="2169499" cy="2721355"/>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The Black Death and the Collapse of the FMP"/>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The Black Death and the Collapse of the FMP</a:t>
            </a:r>
          </a:p>
        </p:txBody>
      </p:sp>
      <p:sp>
        <p:nvSpPr>
          <p:cNvPr id="213"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214" name="Image" descr="Image"/>
          <p:cNvPicPr>
            <a:picLocks noChangeAspect="1"/>
          </p:cNvPicPr>
          <p:nvPr/>
        </p:nvPicPr>
        <p:blipFill>
          <a:blip r:embed="rId2">
            <a:extLst/>
          </a:blip>
          <a:stretch>
            <a:fillRect/>
          </a:stretch>
        </p:blipFill>
        <p:spPr>
          <a:xfrm>
            <a:off x="3000527" y="1270000"/>
            <a:ext cx="6143473" cy="4659231"/>
          </a:xfrm>
          <a:prstGeom prst="rect">
            <a:avLst/>
          </a:prstGeom>
          <a:ln w="12700">
            <a:miter lim="400000"/>
          </a:ln>
        </p:spPr>
      </p:pic>
      <p:sp>
        <p:nvSpPr>
          <p:cNvPr id="215" name="The Black Death in Florence: Giovanni Boccaccio:…"/>
          <p:cNvSpPr txBox="1"/>
          <p:nvPr/>
        </p:nvSpPr>
        <p:spPr>
          <a:xfrm>
            <a:off x="277663" y="1270000"/>
            <a:ext cx="2779029"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56031">
              <a:spcBef>
                <a:spcPts val="600"/>
              </a:spcBef>
              <a:defRPr b="1" sz="1232">
                <a:latin typeface="+mj-lt"/>
                <a:ea typeface="+mj-ea"/>
                <a:cs typeface="+mj-cs"/>
                <a:sym typeface="Helvetica"/>
              </a:defRPr>
            </a:pPr>
            <a:r>
              <a:t>The Black Death in Florence: Giovanni Boccaccio:</a:t>
            </a:r>
          </a:p>
          <a:p>
            <a:pPr marL="134753" indent="-134753" defTabSz="256031">
              <a:spcBef>
                <a:spcPts val="600"/>
              </a:spcBef>
              <a:buSzPct val="100000"/>
              <a:buChar char="•"/>
              <a:defRPr sz="1176">
                <a:latin typeface="Times New Roman"/>
                <a:ea typeface="Times New Roman"/>
                <a:cs typeface="Times New Roman"/>
                <a:sym typeface="Times New Roman"/>
              </a:defRPr>
            </a:pPr>
            <a:r>
              <a:t>In the face of its onrush, all the wisdom and ingenuity of man were unavailing .. the plague began, in a terrifying and extraordinary manner, to make its disastrous effects apparent. </a:t>
            </a:r>
          </a:p>
          <a:p>
            <a:pPr marL="134753" indent="-134753" defTabSz="256031">
              <a:spcBef>
                <a:spcPts val="600"/>
              </a:spcBef>
              <a:buSzPct val="100000"/>
              <a:buChar char="•"/>
              <a:defRPr sz="1176">
                <a:latin typeface="Times New Roman"/>
                <a:ea typeface="Times New Roman"/>
                <a:cs typeface="Times New Roman"/>
                <a:sym typeface="Times New Roman"/>
              </a:defRPr>
            </a:pPr>
            <a:r>
              <a:t>It did not take the form it had assumed in the East, where if anyone bled from the nose it was an obvious portent of certain death. On the contrary, its earliest symptom . . . was the appearance of certain swellings in the groin or armpit, some of which were egg-shaped whilst others were roughly the size of a common apple.… </a:t>
            </a:r>
          </a:p>
          <a:p>
            <a:pPr marL="134753" indent="-134753" defTabSz="256031">
              <a:spcBef>
                <a:spcPts val="600"/>
              </a:spcBef>
              <a:buSzPct val="100000"/>
              <a:buChar char="•"/>
              <a:defRPr sz="1176">
                <a:latin typeface="Times New Roman"/>
                <a:ea typeface="Times New Roman"/>
                <a:cs typeface="Times New Roman"/>
                <a:sym typeface="Times New Roman"/>
              </a:defRPr>
            </a:pPr>
            <a:r>
              <a:t>Later on the symptoms of the disease changed, and many people began to find dark blotches and bruises on their arms, thighs and other parts of their bodies ... </a:t>
            </a:r>
          </a:p>
          <a:p>
            <a:pPr marL="134753" indent="-134753" defTabSz="256031">
              <a:spcBef>
                <a:spcPts val="600"/>
              </a:spcBef>
              <a:buSzPct val="100000"/>
              <a:buChar char="•"/>
              <a:defRPr sz="1176">
                <a:latin typeface="Times New Roman"/>
                <a:ea typeface="Times New Roman"/>
                <a:cs typeface="Times New Roman"/>
                <a:sym typeface="Times New Roman"/>
              </a:defRPr>
            </a:pPr>
            <a:r>
              <a:t>Against these maladies .. all the advice of physicians and all the power of medicine were profitless and unavailing .. and in most cases death occurred within three days from the appearance of the symptoms we have described…</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 name="Pre-Industrial “Efflorescences” (and Declin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Pre-Industrial “Efflorescences” (and Declines)</a:t>
            </a:r>
          </a:p>
        </p:txBody>
      </p:sp>
      <p:sp>
        <p:nvSpPr>
          <p:cNvPr id="48" name="Ideas courtesy of Jack Goldsmith, Daron Acemoglu and James Robinson:…"/>
          <p:cNvSpPr txBox="1"/>
          <p:nvPr>
            <p:ph type="body" idx="4294967295"/>
          </p:nvPr>
        </p:nvSpPr>
        <p:spPr>
          <a:xfrm>
            <a:off x="277663" y="1270000"/>
            <a:ext cx="5094976" cy="5217160"/>
          </a:xfrm>
          <a:prstGeom prst="rect">
            <a:avLst/>
          </a:prstGeom>
        </p:spPr>
        <p:txBody>
          <a:bodyPr>
            <a:normAutofit fontScale="100000" lnSpcReduction="0"/>
          </a:bodyPr>
          <a:lstStyle/>
          <a:p>
            <a:pPr marL="0" indent="0" defTabSz="352043">
              <a:spcBef>
                <a:spcPts val="900"/>
              </a:spcBef>
              <a:buSzTx/>
              <a:buFontTx/>
              <a:buNone/>
              <a:defRPr b="1" sz="1848">
                <a:latin typeface="+mj-lt"/>
                <a:ea typeface="+mj-ea"/>
                <a:cs typeface="+mj-cs"/>
                <a:sym typeface="Helvetica"/>
              </a:defRPr>
            </a:pPr>
            <a:r>
              <a:t>Ideas courtesy of Jack Goldsmith, Daron Acemoglu and James Robinson:</a:t>
            </a:r>
          </a:p>
          <a:p>
            <a:pPr marL="185286" indent="-185286" defTabSz="352043">
              <a:spcBef>
                <a:spcPts val="900"/>
              </a:spcBef>
              <a:buFontTx/>
              <a:defRPr sz="1848">
                <a:latin typeface="Times New Roman"/>
                <a:ea typeface="Times New Roman"/>
                <a:cs typeface="Times New Roman"/>
                <a:sym typeface="Times New Roman"/>
              </a:defRPr>
            </a:pPr>
            <a:r>
              <a:t>The Malthusian model misses a great deal of the interesting action prior to the industrial revolution. </a:t>
            </a:r>
          </a:p>
          <a:p>
            <a:pPr marL="185286" indent="-185286" defTabSz="352043">
              <a:spcBef>
                <a:spcPts val="900"/>
              </a:spcBef>
              <a:buFontTx/>
              <a:defRPr sz="1848">
                <a:latin typeface="Times New Roman"/>
                <a:ea typeface="Times New Roman"/>
                <a:cs typeface="Times New Roman"/>
                <a:sym typeface="Times New Roman"/>
              </a:defRPr>
            </a:pPr>
            <a:r>
              <a:t>An alternative explanation for why there was no long-run trend in living standards is the theory of ‘efflorescence and decline’</a:t>
            </a:r>
          </a:p>
          <a:p>
            <a:pPr marL="185286" indent="-185286" defTabSz="352043">
              <a:spcBef>
                <a:spcPts val="900"/>
              </a:spcBef>
              <a:buFontTx/>
              <a:defRPr sz="1848">
                <a:latin typeface="Times New Roman"/>
                <a:ea typeface="Times New Roman"/>
                <a:cs typeface="Times New Roman"/>
                <a:sym typeface="Times New Roman"/>
              </a:defRPr>
            </a:pPr>
            <a:r>
              <a:t>I organize my thoughts about this with the two Malthusian equations, and with their bunch of variables and parameters: </a:t>
            </a:r>
            <a:r>
              <a:rPr i="1"/>
              <a:t>h, γ, β, φ, y</a:t>
            </a:r>
            <a:r>
              <a:rPr baseline="31999" i="1"/>
              <a:t>sub</a:t>
            </a:r>
            <a:r>
              <a:rPr i="1"/>
              <a:t>, s, δ, θ</a:t>
            </a:r>
            <a:r>
              <a:t>, and </a:t>
            </a:r>
            <a:r>
              <a:rPr i="1"/>
              <a:t>H</a:t>
            </a:r>
            <a:r>
              <a:t> that together determine y</a:t>
            </a:r>
            <a:r>
              <a:rPr baseline="31999"/>
              <a:t>*mal</a:t>
            </a:r>
            <a:r>
              <a:t> and L</a:t>
            </a:r>
            <a:r>
              <a:rPr baseline="31999"/>
              <a:t>*mal</a:t>
            </a:r>
          </a:p>
          <a:p>
            <a:pPr marL="185286" indent="-185286" defTabSz="352043">
              <a:spcBef>
                <a:spcPts val="900"/>
              </a:spcBef>
              <a:buFontTx/>
              <a:defRPr sz="1848">
                <a:latin typeface="Times New Roman"/>
                <a:ea typeface="Times New Roman"/>
                <a:cs typeface="Times New Roman"/>
                <a:sym typeface="Times New Roman"/>
              </a:defRPr>
            </a:pPr>
            <a:r>
              <a:t>This is best thought of as a filing system for factors that may be important—given the importance of both capital and labor efficiency, the roles of ideas and of resources in producing labor efficiency, and Malthusian population dynamics, these are the things you should look at</a:t>
            </a:r>
          </a:p>
        </p:txBody>
      </p:sp>
      <p:pic>
        <p:nvPicPr>
          <p:cNvPr id="49" name="Image" descr="Image"/>
          <p:cNvPicPr>
            <a:picLocks noChangeAspect="1"/>
          </p:cNvPicPr>
          <p:nvPr/>
        </p:nvPicPr>
        <p:blipFill>
          <a:blip r:embed="rId2">
            <a:extLst/>
          </a:blip>
          <a:stretch>
            <a:fillRect/>
          </a:stretch>
        </p:blipFill>
        <p:spPr>
          <a:xfrm>
            <a:off x="5469979" y="1270000"/>
            <a:ext cx="3380185" cy="2716329"/>
          </a:xfrm>
          <a:prstGeom prst="rect">
            <a:avLst/>
          </a:prstGeom>
          <a:ln w="12700">
            <a:miter lim="400000"/>
          </a:ln>
        </p:spPr>
      </p:pic>
      <p:pic>
        <p:nvPicPr>
          <p:cNvPr id="50" name="Image" descr="Image"/>
          <p:cNvPicPr>
            <a:picLocks noChangeAspect="1"/>
          </p:cNvPicPr>
          <p:nvPr/>
        </p:nvPicPr>
        <p:blipFill>
          <a:blip r:embed="rId3">
            <a:extLst/>
          </a:blip>
          <a:stretch>
            <a:fillRect/>
          </a:stretch>
        </p:blipFill>
        <p:spPr>
          <a:xfrm>
            <a:off x="5469979" y="4360630"/>
            <a:ext cx="3380185" cy="1760065"/>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The Emergence from the Middle Ages Begins with the Black Deat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The Emergence from the Middle Ages Begins with the Black Death</a:t>
            </a:r>
          </a:p>
        </p:txBody>
      </p:sp>
      <p:sp>
        <p:nvSpPr>
          <p:cNvPr id="218"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219" name="Image" descr="Image"/>
          <p:cNvPicPr>
            <a:picLocks noChangeAspect="1"/>
          </p:cNvPicPr>
          <p:nvPr/>
        </p:nvPicPr>
        <p:blipFill>
          <a:blip r:embed="rId2">
            <a:extLst/>
          </a:blip>
          <a:stretch>
            <a:fillRect/>
          </a:stretch>
        </p:blipFill>
        <p:spPr>
          <a:xfrm>
            <a:off x="277663" y="1270000"/>
            <a:ext cx="7725707" cy="5217160"/>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We See “Commercialization” and “Demography” and “Institutions” as Drivers of “Class Power”"/>
          <p:cNvSpPr txBox="1"/>
          <p:nvPr>
            <p:ph type="title" idx="4294967295"/>
          </p:nvPr>
        </p:nvSpPr>
        <p:spPr>
          <a:xfrm>
            <a:off x="277663" y="-1"/>
            <a:ext cx="8572501" cy="1270001"/>
          </a:xfrm>
          <a:prstGeom prst="rect">
            <a:avLst/>
          </a:prstGeom>
        </p:spPr>
        <p:txBody>
          <a:bodyPr>
            <a:normAutofit fontScale="100000" lnSpcReduction="0"/>
          </a:bodyPr>
          <a:lstStyle>
            <a:lvl1pPr defTabSz="219455">
              <a:defRPr sz="2880">
                <a:solidFill>
                  <a:srgbClr val="008000"/>
                </a:solidFill>
              </a:defRPr>
            </a:lvl1pPr>
          </a:lstStyle>
          <a:p>
            <a:pPr/>
            <a:r>
              <a:t>We See “Commercialization” and “Demography” and “Institutions” as Drivers of “Class Power”</a:t>
            </a:r>
          </a:p>
        </p:txBody>
      </p:sp>
      <p:sp>
        <p:nvSpPr>
          <p:cNvPr id="222"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223" name="Image" descr="Image"/>
          <p:cNvPicPr>
            <a:picLocks noChangeAspect="1"/>
          </p:cNvPicPr>
          <p:nvPr/>
        </p:nvPicPr>
        <p:blipFill>
          <a:blip r:embed="rId2">
            <a:extLst/>
          </a:blip>
          <a:stretch>
            <a:fillRect/>
          </a:stretch>
        </p:blipFill>
        <p:spPr>
          <a:xfrm>
            <a:off x="277663" y="1114489"/>
            <a:ext cx="4334728" cy="2618530"/>
          </a:xfrm>
          <a:prstGeom prst="rect">
            <a:avLst/>
          </a:prstGeom>
          <a:ln w="12700">
            <a:miter lim="400000"/>
          </a:ln>
        </p:spPr>
      </p:pic>
      <p:pic>
        <p:nvPicPr>
          <p:cNvPr id="224" name="Image" descr="Image"/>
          <p:cNvPicPr>
            <a:picLocks noChangeAspect="1"/>
          </p:cNvPicPr>
          <p:nvPr/>
        </p:nvPicPr>
        <p:blipFill>
          <a:blip r:embed="rId3">
            <a:extLst/>
          </a:blip>
          <a:stretch>
            <a:fillRect/>
          </a:stretch>
        </p:blipFill>
        <p:spPr>
          <a:xfrm>
            <a:off x="4612390" y="1219200"/>
            <a:ext cx="4237774" cy="1851873"/>
          </a:xfrm>
          <a:prstGeom prst="rect">
            <a:avLst/>
          </a:prstGeom>
          <a:ln w="12700">
            <a:miter lim="400000"/>
          </a:ln>
        </p:spPr>
      </p:pic>
      <p:pic>
        <p:nvPicPr>
          <p:cNvPr id="225" name="Image" descr="Image"/>
          <p:cNvPicPr>
            <a:picLocks noChangeAspect="1"/>
          </p:cNvPicPr>
          <p:nvPr/>
        </p:nvPicPr>
        <p:blipFill>
          <a:blip r:embed="rId4">
            <a:extLst/>
          </a:blip>
          <a:stretch>
            <a:fillRect/>
          </a:stretch>
        </p:blipFill>
        <p:spPr>
          <a:xfrm>
            <a:off x="277663" y="3817519"/>
            <a:ext cx="4467750" cy="2669642"/>
          </a:xfrm>
          <a:prstGeom prst="rect">
            <a:avLst/>
          </a:prstGeom>
          <a:ln w="12700">
            <a:miter lim="400000"/>
          </a:ln>
        </p:spPr>
      </p:pic>
      <p:pic>
        <p:nvPicPr>
          <p:cNvPr id="226" name="Image" descr="Image"/>
          <p:cNvPicPr>
            <a:picLocks noChangeAspect="1"/>
          </p:cNvPicPr>
          <p:nvPr/>
        </p:nvPicPr>
        <p:blipFill>
          <a:blip r:embed="rId5">
            <a:extLst/>
          </a:blip>
          <a:stretch>
            <a:fillRect/>
          </a:stretch>
        </p:blipFill>
        <p:spPr>
          <a:xfrm>
            <a:off x="4745412" y="3602739"/>
            <a:ext cx="4104752" cy="2884421"/>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A Four-Cornered Fight"/>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A Four-Cornered Fight</a:t>
            </a:r>
          </a:p>
        </p:txBody>
      </p:sp>
      <p:sp>
        <p:nvSpPr>
          <p:cNvPr id="229" name="Kings, Lords, Commons, &amp; Peasants:…"/>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70331">
              <a:spcBef>
                <a:spcPts val="900"/>
              </a:spcBef>
              <a:buSzTx/>
              <a:buFontTx/>
              <a:buNone/>
              <a:defRPr b="1" sz="1944">
                <a:latin typeface="+mj-lt"/>
                <a:ea typeface="+mj-ea"/>
                <a:cs typeface="+mj-cs"/>
                <a:sym typeface="Helvetica"/>
              </a:defRPr>
            </a:pPr>
            <a:r>
              <a:t>Kings, Lords, Commons, &amp; Peasants:</a:t>
            </a:r>
          </a:p>
          <a:p>
            <a:pPr marL="194911" indent="-194911" defTabSz="370331">
              <a:spcBef>
                <a:spcPts val="900"/>
              </a:spcBef>
              <a:buFontTx/>
              <a:defRPr sz="1944">
                <a:latin typeface="Times New Roman"/>
                <a:ea typeface="Times New Roman"/>
                <a:cs typeface="Times New Roman"/>
                <a:sym typeface="Times New Roman"/>
              </a:defRPr>
            </a:pPr>
            <a:r>
              <a:t>Class alliances, class power, and class conflict…</a:t>
            </a:r>
          </a:p>
          <a:p>
            <a:pPr marL="194911" indent="-194911" defTabSz="370331">
              <a:spcBef>
                <a:spcPts val="900"/>
              </a:spcBef>
              <a:buFontTx/>
              <a:defRPr sz="1944">
                <a:latin typeface="Times New Roman"/>
                <a:ea typeface="Times New Roman"/>
                <a:cs typeface="Times New Roman"/>
                <a:sym typeface="Times New Roman"/>
              </a:defRPr>
            </a:pPr>
            <a:r>
              <a:t>Plus ideological legitimations…</a:t>
            </a:r>
          </a:p>
          <a:p>
            <a:pPr marL="194911" indent="-194911" defTabSz="370331">
              <a:spcBef>
                <a:spcPts val="900"/>
              </a:spcBef>
              <a:buFontTx/>
              <a:defRPr sz="1944">
                <a:latin typeface="Times New Roman"/>
                <a:ea typeface="Times New Roman"/>
                <a:cs typeface="Times New Roman"/>
                <a:sym typeface="Times New Roman"/>
              </a:defRPr>
            </a:pPr>
            <a:r>
              <a:t>Friedrich Engels: “Exceptional periods, however, occur when the warring classes are so nearly equal in forces that the state power, as apparent mediator, acquires for the moment a certain independence in relation to both. This applies to the absolute monarchy of the seventeenth and eighteenth centuries, which balances the nobility and the bourgeoisie against one another; and to the Bonapartism of the First and particularly of the Second French Empire, which played off the proletariat against the bourgeoisie and the bourgeoisie against the proletariat. The latest achievement in this line, in which ruler and ruled look equally comic, is the new German Empire of the Bismarckian nation; here the capitalists and the workers are balanced against one another and both of them fleeced for the benefit of the decayed Prussian cabbage Junker-squires…”</a:t>
            </a:r>
          </a:p>
          <a:p>
            <a:pPr marL="194911" indent="-194911" defTabSz="370331">
              <a:spcBef>
                <a:spcPts val="900"/>
              </a:spcBef>
              <a:buFontTx/>
              <a:defRPr sz="1944">
                <a:latin typeface="Times New Roman"/>
                <a:ea typeface="Times New Roman"/>
                <a:cs typeface="Times New Roman"/>
                <a:sym typeface="Times New Roman"/>
              </a:defRPr>
            </a:pPr>
            <a:r>
              <a:t>This is not just in exceptional periods…</a:t>
            </a:r>
          </a:p>
          <a:p>
            <a:pPr marL="194911" indent="-194911" defTabSz="370331">
              <a:spcBef>
                <a:spcPts val="900"/>
              </a:spcBef>
              <a:buFontTx/>
              <a:defRPr sz="1944">
                <a:latin typeface="Times New Roman"/>
                <a:ea typeface="Times New Roman"/>
                <a:cs typeface="Times New Roman"/>
                <a:sym typeface="Times New Roman"/>
              </a:defRPr>
            </a:pPr>
            <a:r>
              <a:t>The relative autonomy of the state is the rule, not the exception…</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Review: Malthusian Models and Reali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Malthusian Models and Reality</a:t>
            </a:r>
          </a:p>
        </p:txBody>
      </p:sp>
      <p:pic>
        <p:nvPicPr>
          <p:cNvPr id="232" name="Image" descr="Image"/>
          <p:cNvPicPr>
            <a:picLocks noChangeAspect="1"/>
          </p:cNvPicPr>
          <p:nvPr/>
        </p:nvPicPr>
        <p:blipFill>
          <a:blip r:embed="rId2">
            <a:extLst/>
          </a:blip>
          <a:stretch>
            <a:fillRect/>
          </a:stretch>
        </p:blipFill>
        <p:spPr>
          <a:xfrm>
            <a:off x="387697" y="1270000"/>
            <a:ext cx="3603647" cy="790169"/>
          </a:xfrm>
          <a:prstGeom prst="rect">
            <a:avLst/>
          </a:prstGeom>
          <a:ln w="12700">
            <a:miter lim="400000"/>
          </a:ln>
        </p:spPr>
      </p:pic>
      <p:pic>
        <p:nvPicPr>
          <p:cNvPr id="233" name="Image" descr="Image"/>
          <p:cNvPicPr>
            <a:picLocks noChangeAspect="1"/>
          </p:cNvPicPr>
          <p:nvPr/>
        </p:nvPicPr>
        <p:blipFill>
          <a:blip r:embed="rId3">
            <a:extLst/>
          </a:blip>
          <a:srcRect l="0" t="0" r="0" b="0"/>
          <a:stretch>
            <a:fillRect/>
          </a:stretch>
        </p:blipFill>
        <p:spPr>
          <a:xfrm>
            <a:off x="387697" y="2896837"/>
            <a:ext cx="3380321" cy="847946"/>
          </a:xfrm>
          <a:prstGeom prst="rect">
            <a:avLst/>
          </a:prstGeom>
          <a:ln w="12700">
            <a:miter lim="400000"/>
          </a:ln>
        </p:spPr>
      </p:pic>
      <p:pic>
        <p:nvPicPr>
          <p:cNvPr id="234" name="Image" descr="Image"/>
          <p:cNvPicPr>
            <a:picLocks noChangeAspect="1"/>
          </p:cNvPicPr>
          <p:nvPr/>
        </p:nvPicPr>
        <p:blipFill>
          <a:blip r:embed="rId4">
            <a:extLst/>
          </a:blip>
          <a:stretch>
            <a:fillRect/>
          </a:stretch>
        </p:blipFill>
        <p:spPr>
          <a:xfrm>
            <a:off x="387697" y="2192037"/>
            <a:ext cx="3603647" cy="672682"/>
          </a:xfrm>
          <a:prstGeom prst="rect">
            <a:avLst/>
          </a:prstGeom>
          <a:ln w="12700">
            <a:miter lim="400000"/>
          </a:ln>
        </p:spPr>
      </p:pic>
      <p:pic>
        <p:nvPicPr>
          <p:cNvPr id="235" name="Image" descr="Image"/>
          <p:cNvPicPr>
            <a:picLocks noChangeAspect="1"/>
          </p:cNvPicPr>
          <p:nvPr/>
        </p:nvPicPr>
        <p:blipFill>
          <a:blip r:embed="rId5">
            <a:extLst/>
          </a:blip>
          <a:stretch>
            <a:fillRect/>
          </a:stretch>
        </p:blipFill>
        <p:spPr>
          <a:xfrm>
            <a:off x="5469979" y="1270000"/>
            <a:ext cx="3380185" cy="2716329"/>
          </a:xfrm>
          <a:prstGeom prst="rect">
            <a:avLst/>
          </a:prstGeom>
          <a:ln w="12700">
            <a:miter lim="400000"/>
          </a:ln>
        </p:spPr>
      </p:pic>
      <p:pic>
        <p:nvPicPr>
          <p:cNvPr id="236" name="Image" descr="Image"/>
          <p:cNvPicPr>
            <a:picLocks noChangeAspect="1"/>
          </p:cNvPicPr>
          <p:nvPr/>
        </p:nvPicPr>
        <p:blipFill>
          <a:blip r:embed="rId6">
            <a:extLst/>
          </a:blip>
          <a:stretch>
            <a:fillRect/>
          </a:stretch>
        </p:blipFill>
        <p:spPr>
          <a:xfrm>
            <a:off x="4430223" y="4360630"/>
            <a:ext cx="4419941" cy="2301466"/>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Perhaps Diagrams Are More Intuitive?"/>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Perhaps Diagrams Are More Intuitive?</a:t>
            </a:r>
          </a:p>
        </p:txBody>
      </p:sp>
      <p:sp>
        <p:nvSpPr>
          <p:cNvPr id="239"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40" name="Income per-capita always returns to the point where the birth rate is just enough above the death rate to deliver population growth that soaks up technological improvement:…"/>
          <p:cNvSpPr txBox="1"/>
          <p:nvPr>
            <p:ph type="body" sz="half" idx="4294967295"/>
          </p:nvPr>
        </p:nvSpPr>
        <p:spPr>
          <a:xfrm>
            <a:off x="277663" y="1270000"/>
            <a:ext cx="3932735" cy="5217160"/>
          </a:xfrm>
          <a:prstGeom prst="rect">
            <a:avLst/>
          </a:prstGeom>
        </p:spPr>
        <p:txBody>
          <a:bodyPr>
            <a:normAutofit fontScale="100000" lnSpcReduction="0"/>
          </a:bodyPr>
          <a:lstStyle/>
          <a:p>
            <a:pPr marL="0" indent="0" defTabSz="260604">
              <a:spcBef>
                <a:spcPts val="600"/>
              </a:spcBef>
              <a:buSzTx/>
              <a:buFontTx/>
              <a:buNone/>
              <a:defRPr b="1" sz="1368">
                <a:latin typeface="+mj-lt"/>
                <a:ea typeface="+mj-ea"/>
                <a:cs typeface="+mj-cs"/>
                <a:sym typeface="Helvetica"/>
              </a:defRPr>
            </a:pPr>
            <a:r>
              <a:t>Income per-capita always returns to the point where the birth rate is just enough above the death rate to deliver population growth that soaks up technological improvement: </a:t>
            </a:r>
          </a:p>
          <a:p>
            <a:pPr marL="137160" indent="-137160" defTabSz="260604">
              <a:spcBef>
                <a:spcPts val="600"/>
              </a:spcBef>
              <a:buFontTx/>
              <a:defRPr sz="1368">
                <a:latin typeface="Times New Roman"/>
                <a:ea typeface="Times New Roman"/>
                <a:cs typeface="Times New Roman"/>
                <a:sym typeface="Times New Roman"/>
              </a:defRPr>
            </a:pPr>
            <a:r>
              <a:t>This is the unique attracting steady-state of the model.</a:t>
            </a:r>
          </a:p>
          <a:p>
            <a:pPr marL="137160" indent="-137160" defTabSz="260604">
              <a:spcBef>
                <a:spcPts val="600"/>
              </a:spcBef>
              <a:buFontTx/>
              <a:defRPr sz="1368">
                <a:latin typeface="Times New Roman"/>
                <a:ea typeface="Times New Roman"/>
                <a:cs typeface="Times New Roman"/>
                <a:sym typeface="Times New Roman"/>
              </a:defRPr>
            </a:pPr>
            <a:r>
              <a:t>What happens if there is a one-time permanent jump up in H that improves technology from A to A′ &gt; A? </a:t>
            </a:r>
          </a:p>
          <a:p>
            <a:pPr lvl="1" marL="354329" indent="-137160" defTabSz="260604">
              <a:spcBef>
                <a:spcPts val="600"/>
              </a:spcBef>
              <a:buFontTx/>
              <a:buChar char="•"/>
              <a:defRPr sz="1368">
                <a:latin typeface="Times New Roman"/>
                <a:ea typeface="Times New Roman"/>
                <a:cs typeface="Times New Roman"/>
                <a:sym typeface="Times New Roman"/>
              </a:defRPr>
            </a:pPr>
            <a:r>
              <a:t>This means more output for any level of population. </a:t>
            </a:r>
          </a:p>
          <a:p>
            <a:pPr lvl="1" marL="354329" indent="-137160" defTabSz="260604">
              <a:spcBef>
                <a:spcPts val="600"/>
              </a:spcBef>
              <a:buFontTx/>
              <a:buChar char="•"/>
              <a:defRPr sz="1368">
                <a:latin typeface="Times New Roman"/>
                <a:ea typeface="Times New Roman"/>
                <a:cs typeface="Times New Roman"/>
                <a:sym typeface="Times New Roman"/>
              </a:defRPr>
            </a:pPr>
            <a:r>
              <a:t>The initial level of population N∗ now produces an income level y’ &gt; y*. </a:t>
            </a:r>
          </a:p>
          <a:p>
            <a:pPr lvl="1" marL="354329" indent="-137160" defTabSz="260604">
              <a:spcBef>
                <a:spcPts val="600"/>
              </a:spcBef>
              <a:buFontTx/>
              <a:buChar char="•"/>
              <a:defRPr sz="1368">
                <a:latin typeface="Times New Roman"/>
                <a:ea typeface="Times New Roman"/>
                <a:cs typeface="Times New Roman"/>
                <a:sym typeface="Times New Roman"/>
              </a:defRPr>
            </a:pPr>
            <a:r>
              <a:t>This leads to higher incomes and an excess of births over deaths since B &gt; D(y′). </a:t>
            </a:r>
          </a:p>
          <a:p>
            <a:pPr lvl="1" marL="354329" indent="-137160" defTabSz="260604">
              <a:spcBef>
                <a:spcPts val="600"/>
              </a:spcBef>
              <a:buFontTx/>
              <a:buChar char="•"/>
              <a:defRPr sz="1368">
                <a:latin typeface="Times New Roman"/>
                <a:ea typeface="Times New Roman"/>
                <a:cs typeface="Times New Roman"/>
                <a:sym typeface="Times New Roman"/>
              </a:defRPr>
            </a:pPr>
            <a:r>
              <a:t>In consequence, the population expands from N∗ to N′ until income per-capita is driven back down to where it was before. </a:t>
            </a:r>
          </a:p>
          <a:p>
            <a:pPr marL="137160" indent="-137160" defTabSz="260604">
              <a:spcBef>
                <a:spcPts val="600"/>
              </a:spcBef>
              <a:buFontTx/>
              <a:defRPr sz="1368">
                <a:latin typeface="Times New Roman"/>
                <a:ea typeface="Times New Roman"/>
                <a:cs typeface="Times New Roman"/>
                <a:sym typeface="Times New Roman"/>
              </a:defRPr>
            </a:pPr>
            <a:r>
              <a:t>􏰀The same is true for other changes which have similar implications for the relationship between population and income, for instance good government. </a:t>
            </a:r>
          </a:p>
        </p:txBody>
      </p:sp>
      <p:pic>
        <p:nvPicPr>
          <p:cNvPr id="241" name="Image" descr="Image"/>
          <p:cNvPicPr>
            <a:picLocks noChangeAspect="0"/>
          </p:cNvPicPr>
          <p:nvPr/>
        </p:nvPicPr>
        <p:blipFill>
          <a:blip r:embed="rId2">
            <a:extLst/>
          </a:blip>
          <a:stretch>
            <a:fillRect/>
          </a:stretch>
        </p:blipFill>
        <p:spPr>
          <a:xfrm>
            <a:off x="4210397" y="1270000"/>
            <a:ext cx="4639767" cy="5217160"/>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Eastern Europe and the “Second Serfdom”"/>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Eastern Europe and the “Second Serfdom”</a:t>
            </a:r>
          </a:p>
        </p:txBody>
      </p:sp>
      <p:sp>
        <p:nvSpPr>
          <p:cNvPr id="244"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45" name="Eastern Europe after 1348:…"/>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246888">
              <a:spcBef>
                <a:spcPts val="600"/>
              </a:spcBef>
              <a:buSzTx/>
              <a:buFontTx/>
              <a:buNone/>
              <a:defRPr b="1" sz="1296">
                <a:latin typeface="+mj-lt"/>
                <a:ea typeface="+mj-ea"/>
                <a:cs typeface="+mj-cs"/>
                <a:sym typeface="Helvetica"/>
              </a:defRPr>
            </a:pPr>
            <a:r>
              <a:t>Eastern Europe after 1348:</a:t>
            </a:r>
          </a:p>
          <a:p>
            <a:pPr marL="129941" indent="-129941" defTabSz="246888">
              <a:spcBef>
                <a:spcPts val="600"/>
              </a:spcBef>
              <a:buFontTx/>
              <a:defRPr sz="1296">
                <a:latin typeface="Times New Roman"/>
                <a:ea typeface="Times New Roman"/>
                <a:cs typeface="Times New Roman"/>
                <a:sym typeface="Times New Roman"/>
              </a:defRPr>
            </a:pPr>
            <a:r>
              <a:t>The plague seems to have hit most of Europe, and the percentage of people killed was similar across space. </a:t>
            </a:r>
          </a:p>
          <a:p>
            <a:pPr marL="129941" indent="-129941" defTabSz="246888">
              <a:spcBef>
                <a:spcPts val="600"/>
              </a:spcBef>
              <a:buFontTx/>
              <a:defRPr sz="1296">
                <a:latin typeface="Times New Roman"/>
                <a:ea typeface="Times New Roman"/>
                <a:cs typeface="Times New Roman"/>
                <a:sym typeface="Times New Roman"/>
              </a:defRPr>
            </a:pPr>
            <a:r>
              <a:t>After the plague, landlords in Eastern Europe started to take over large tracts of land and expand their holdings, which were already larger than those in Western Europe.</a:t>
            </a:r>
          </a:p>
          <a:p>
            <a:pPr marL="129941" indent="-129941" defTabSz="246888">
              <a:spcBef>
                <a:spcPts val="600"/>
              </a:spcBef>
              <a:buFontTx/>
              <a:defRPr sz="1296">
                <a:latin typeface="Times New Roman"/>
                <a:ea typeface="Times New Roman"/>
                <a:cs typeface="Times New Roman"/>
                <a:sym typeface="Times New Roman"/>
              </a:defRPr>
            </a:pPr>
            <a:r>
              <a:t>Towns were weaker and less populous and rather than becoming freer, workers began to see their already existing freedoms encroached on: the Domar hypothesis at work.</a:t>
            </a:r>
          </a:p>
          <a:p>
            <a:pPr marL="129941" indent="-129941" defTabSz="246888">
              <a:spcBef>
                <a:spcPts val="600"/>
              </a:spcBef>
              <a:buFontTx/>
              <a:defRPr sz="1296">
                <a:latin typeface="Times New Roman"/>
                <a:ea typeface="Times New Roman"/>
                <a:cs typeface="Times New Roman"/>
                <a:sym typeface="Times New Roman"/>
              </a:defRPr>
            </a:pPr>
            <a:r>
              <a:t>This contrasts with the English case, and with Western Europe more generally.</a:t>
            </a:r>
          </a:p>
          <a:p>
            <a:pPr marL="129941" indent="-129941" defTabSz="246888">
              <a:spcBef>
                <a:spcPts val="600"/>
              </a:spcBef>
              <a:buFontTx/>
              <a:defRPr sz="1296">
                <a:latin typeface="Times New Roman"/>
                <a:ea typeface="Times New Roman"/>
                <a:cs typeface="Times New Roman"/>
                <a:sym typeface="Times New Roman"/>
              </a:defRPr>
            </a:pPr>
            <a:r>
              <a:t>This phenomenon is known as the Second Serfdom, to distinguish it from the original serfdom which had happened in the early Middle Ages. </a:t>
            </a:r>
          </a:p>
          <a:p>
            <a:pPr marL="129941" indent="-129941" defTabSz="246888">
              <a:spcBef>
                <a:spcPts val="600"/>
              </a:spcBef>
              <a:buFontTx/>
              <a:defRPr sz="1296">
                <a:latin typeface="Times New Roman"/>
                <a:ea typeface="Times New Roman"/>
                <a:cs typeface="Times New Roman"/>
                <a:sym typeface="Times New Roman"/>
              </a:defRPr>
            </a:pPr>
            <a:r>
              <a:t>The effects became especially pronounced after 1500, when Western Europe began to demand the agricultural goods which the East produced such as wheat, rye and livestock. </a:t>
            </a:r>
          </a:p>
          <a:p>
            <a:pPr marL="129941" indent="-129941" defTabSz="246888">
              <a:spcBef>
                <a:spcPts val="600"/>
              </a:spcBef>
              <a:buFontTx/>
              <a:defRPr sz="1296">
                <a:latin typeface="Times New Roman"/>
                <a:ea typeface="Times New Roman"/>
                <a:cs typeface="Times New Roman"/>
                <a:sym typeface="Times New Roman"/>
              </a:defRPr>
            </a:pPr>
            <a:r>
              <a:t>80 percent of the imports of rye into Amsterdam came east from the Elbe, Vistula and Oder river valleys. Soon half of the Netherlands’ booming trade was with Eastern Europe. </a:t>
            </a:r>
          </a:p>
          <a:p>
            <a:pPr marL="129941" indent="-129941" defTabSz="246888">
              <a:spcBef>
                <a:spcPts val="600"/>
              </a:spcBef>
              <a:buFontTx/>
              <a:defRPr sz="1296">
                <a:latin typeface="Times New Roman"/>
                <a:ea typeface="Times New Roman"/>
                <a:cs typeface="Times New Roman"/>
                <a:sym typeface="Times New Roman"/>
              </a:defRPr>
            </a:pPr>
            <a:r>
              <a:t>Eastern landlords ratcheted up their control over the labor force to expand their production.</a:t>
            </a:r>
          </a:p>
          <a:p>
            <a:pPr marL="129941" indent="-129941" defTabSz="246888">
              <a:spcBef>
                <a:spcPts val="600"/>
              </a:spcBef>
              <a:buFontTx/>
              <a:defRPr sz="1296">
                <a:latin typeface="Times New Roman"/>
                <a:ea typeface="Times New Roman"/>
                <a:cs typeface="Times New Roman"/>
                <a:sym typeface="Times New Roman"/>
              </a:defRPr>
            </a:pPr>
            <a:r>
              <a:t>The historical literature emphasizes that the Second Serfdom was distinct and more intense than the original </a:t>
            </a:r>
          </a:p>
          <a:p>
            <a:pPr marL="129941" indent="-129941" defTabSz="246888">
              <a:spcBef>
                <a:spcPts val="600"/>
              </a:spcBef>
              <a:buFontTx/>
              <a:defRPr sz="1296">
                <a:latin typeface="Times New Roman"/>
                <a:ea typeface="Times New Roman"/>
                <a:cs typeface="Times New Roman"/>
                <a:sym typeface="Times New Roman"/>
              </a:defRPr>
            </a:pPr>
            <a:r>
              <a:t>Lords increased the taxes they levied on their tenants. In Mecklenberg in Eastern Germany in 1500, peasants owed only a few days unpaid labor services a year to landowners. By 1550 this was one day a week and by 1600 three days per week. Workers’ children had to work for the lord for free for several years. </a:t>
            </a:r>
          </a:p>
          <a:p>
            <a:pPr marL="129941" indent="-129941" defTabSz="246888">
              <a:spcBef>
                <a:spcPts val="600"/>
              </a:spcBef>
              <a:buFontTx/>
              <a:defRPr sz="1296">
                <a:latin typeface="Times New Roman"/>
                <a:ea typeface="Times New Roman"/>
                <a:cs typeface="Times New Roman"/>
                <a:sym typeface="Times New Roman"/>
              </a:defRPr>
            </a:pPr>
            <a:r>
              <a:t>In Hungary, landlords legislated one day a week of unpaid labor services for each worker. In 1550 this was raised to 2 days per week. By the end of the century it was 3 days. Serfs subject to these rules made up 90% of the rural population by this time. </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Feudal Power and Lordly Competition in England After the Black Death"/>
          <p:cNvSpPr txBox="1"/>
          <p:nvPr>
            <p:ph type="title" idx="4294967295"/>
          </p:nvPr>
        </p:nvSpPr>
        <p:spPr>
          <a:xfrm>
            <a:off x="277663" y="-1"/>
            <a:ext cx="8572501" cy="1270001"/>
          </a:xfrm>
          <a:prstGeom prst="rect">
            <a:avLst/>
          </a:prstGeom>
        </p:spPr>
        <p:txBody>
          <a:bodyPr>
            <a:normAutofit fontScale="100000" lnSpcReduction="0"/>
          </a:bodyPr>
          <a:lstStyle>
            <a:lvl1pPr defTabSz="278892">
              <a:defRPr sz="3660">
                <a:solidFill>
                  <a:srgbClr val="000080"/>
                </a:solidFill>
              </a:defRPr>
            </a:lvl1pPr>
          </a:lstStyle>
          <a:p>
            <a:pPr/>
            <a:r>
              <a:t>Feudal Power and Lordly Competition in England After the Black Death</a:t>
            </a:r>
          </a:p>
        </p:txBody>
      </p:sp>
      <p:sp>
        <p:nvSpPr>
          <p:cNvPr id="248"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49" name="What kept English lords from being able to keep a lid on wages post-1348?…"/>
          <p:cNvSpPr txBox="1"/>
          <p:nvPr>
            <p:ph type="body" sz="half" idx="4294967295"/>
          </p:nvPr>
        </p:nvSpPr>
        <p:spPr>
          <a:xfrm>
            <a:off x="277663" y="1270000"/>
            <a:ext cx="3685522" cy="5217160"/>
          </a:xfrm>
          <a:prstGeom prst="rect">
            <a:avLst/>
          </a:prstGeom>
        </p:spPr>
        <p:txBody>
          <a:bodyPr>
            <a:normAutofit fontScale="100000" lnSpcReduction="0"/>
          </a:bodyPr>
          <a:lstStyle/>
          <a:p>
            <a:pPr marL="0" indent="0" defTabSz="224027">
              <a:spcBef>
                <a:spcPts val="500"/>
              </a:spcBef>
              <a:buSzTx/>
              <a:buFontTx/>
              <a:buNone/>
              <a:defRPr b="1" sz="1176">
                <a:latin typeface="+mj-lt"/>
                <a:ea typeface="+mj-ea"/>
                <a:cs typeface="+mj-cs"/>
                <a:sym typeface="Helvetica"/>
              </a:defRPr>
            </a:pPr>
            <a:r>
              <a:t>What kept English lords from being able to keep a lid on wages post-1348?</a:t>
            </a:r>
          </a:p>
          <a:p>
            <a:pPr marL="117909" indent="-117909" defTabSz="224027">
              <a:spcBef>
                <a:spcPts val="500"/>
              </a:spcBef>
              <a:buFontTx/>
              <a:defRPr sz="1176">
                <a:latin typeface="Times New Roman"/>
                <a:ea typeface="Times New Roman"/>
                <a:cs typeface="Times New Roman"/>
                <a:sym typeface="Times New Roman"/>
              </a:defRPr>
            </a:pPr>
            <a:r>
              <a:t>What was it that allowed the Spanish settlers in Mexico to keep wages so low, when in England after the Black Death the state had been incapable of enforcing the Statue of Laborers and stopping wages from rising?</a:t>
            </a:r>
          </a:p>
          <a:p>
            <a:pPr marL="117909" indent="-117909" defTabSz="224027">
              <a:spcBef>
                <a:spcPts val="500"/>
              </a:spcBef>
              <a:buFontTx/>
              <a:defRPr sz="1176">
                <a:latin typeface="Times New Roman"/>
                <a:ea typeface="Times New Roman"/>
                <a:cs typeface="Times New Roman"/>
                <a:sym typeface="Times New Roman"/>
              </a:defRPr>
            </a:pPr>
            <a:r>
              <a:t>The economic historian Bruce Campbell has proposed that this may have been because of the differential organization of landholdings in Britain, which increased competition between landowners for workers after the Black Death. </a:t>
            </a:r>
          </a:p>
          <a:p>
            <a:pPr marL="117909" indent="-117909" defTabSz="224027">
              <a:spcBef>
                <a:spcPts val="500"/>
              </a:spcBef>
              <a:buFontTx/>
              <a:defRPr sz="1176">
                <a:latin typeface="Times New Roman"/>
                <a:ea typeface="Times New Roman"/>
                <a:cs typeface="Times New Roman"/>
                <a:sym typeface="Times New Roman"/>
              </a:defRPr>
            </a:pPr>
            <a:r>
              <a:t>After invading England, William the Conqueror rewarded his army by providing them with feudal landholdings. </a:t>
            </a:r>
          </a:p>
          <a:p>
            <a:pPr marL="117909" indent="-117909" defTabSz="224027">
              <a:spcBef>
                <a:spcPts val="500"/>
              </a:spcBef>
              <a:buFontTx/>
              <a:defRPr sz="1176">
                <a:latin typeface="Times New Roman"/>
                <a:ea typeface="Times New Roman"/>
                <a:cs typeface="Times New Roman"/>
                <a:sym typeface="Times New Roman"/>
              </a:defRPr>
            </a:pPr>
            <a:r>
              <a:t>In an effort to prevent these nobles from becoming powerful regional warlords who could challenge the king’s power, each noble received landholdings scattered across the country </a:t>
            </a:r>
          </a:p>
          <a:p>
            <a:pPr marL="117909" indent="-117909" defTabSz="224027">
              <a:spcBef>
                <a:spcPts val="500"/>
              </a:spcBef>
              <a:buFontTx/>
              <a:defRPr sz="1176">
                <a:latin typeface="Times New Roman"/>
                <a:ea typeface="Times New Roman"/>
                <a:cs typeface="Times New Roman"/>
                <a:sym typeface="Times New Roman"/>
              </a:defRPr>
            </a:pPr>
            <a:r>
              <a:t>(The exception was along the Scottish and Welsh borders), where nobles were given large plots for defensive purposes </a:t>
            </a:r>
          </a:p>
          <a:p>
            <a:pPr marL="117909" indent="-117909" defTabSz="224027">
              <a:spcBef>
                <a:spcPts val="500"/>
              </a:spcBef>
              <a:buFontTx/>
              <a:defRPr sz="1176">
                <a:latin typeface="Times New Roman"/>
                <a:ea typeface="Times New Roman"/>
                <a:cs typeface="Times New Roman"/>
                <a:sym typeface="Times New Roman"/>
              </a:defRPr>
            </a:pPr>
            <a:r>
              <a:t>This division of landholdings meant that in a given region, there were many landholders in close proximity.</a:t>
            </a:r>
          </a:p>
          <a:p>
            <a:pPr marL="117909" indent="-117909" defTabSz="224027">
              <a:spcBef>
                <a:spcPts val="500"/>
              </a:spcBef>
              <a:buFontTx/>
              <a:defRPr sz="1176">
                <a:latin typeface="Times New Roman"/>
                <a:ea typeface="Times New Roman"/>
                <a:cs typeface="Times New Roman"/>
                <a:sym typeface="Times New Roman"/>
              </a:defRPr>
            </a:pPr>
            <a:r>
              <a:t>This created intense competitive pressures for labor, particularly in the wake of the Black Death </a:t>
            </a:r>
          </a:p>
          <a:p>
            <a:pPr marL="117909" indent="-117909" defTabSz="224027">
              <a:spcBef>
                <a:spcPts val="500"/>
              </a:spcBef>
              <a:buFontTx/>
              <a:defRPr sz="1176">
                <a:latin typeface="Times New Roman"/>
                <a:ea typeface="Times New Roman"/>
                <a:cs typeface="Times New Roman"/>
                <a:sym typeface="Times New Roman"/>
              </a:defRPr>
            </a:pPr>
            <a:r>
              <a:t>This contrasts to Mexico, where conquistadors were granted vast contiguous tracks of land called encomiendas </a:t>
            </a:r>
          </a:p>
        </p:txBody>
      </p:sp>
      <p:pic>
        <p:nvPicPr>
          <p:cNvPr id="250" name="Image" descr="Image"/>
          <p:cNvPicPr>
            <a:picLocks noChangeAspect="1"/>
          </p:cNvPicPr>
          <p:nvPr/>
        </p:nvPicPr>
        <p:blipFill>
          <a:blip r:embed="rId2">
            <a:extLst/>
          </a:blip>
          <a:stretch>
            <a:fillRect/>
          </a:stretch>
        </p:blipFill>
        <p:spPr>
          <a:xfrm>
            <a:off x="3963184" y="1270000"/>
            <a:ext cx="4886980" cy="4564647"/>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Is Malthus Right? II"/>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Is Malthus Right? II</a:t>
            </a:r>
          </a:p>
        </p:txBody>
      </p:sp>
      <p:sp>
        <p:nvSpPr>
          <p:cNvPr id="253"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54" name="At the macro level, yes; but there are lots of interesting meso- and small-scale puzzles:…"/>
          <p:cNvSpPr txBox="1"/>
          <p:nvPr>
            <p:ph type="body" sz="half" idx="4294967295"/>
          </p:nvPr>
        </p:nvSpPr>
        <p:spPr>
          <a:xfrm>
            <a:off x="277663" y="1270000"/>
            <a:ext cx="4774862" cy="5217160"/>
          </a:xfrm>
          <a:prstGeom prst="rect">
            <a:avLst/>
          </a:prstGeom>
        </p:spPr>
        <p:txBody>
          <a:bodyPr>
            <a:normAutofit fontScale="100000" lnSpcReduction="0"/>
          </a:bodyPr>
          <a:lstStyle/>
          <a:p>
            <a:pPr marL="0" indent="0" defTabSz="256031">
              <a:spcBef>
                <a:spcPts val="600"/>
              </a:spcBef>
              <a:buSzTx/>
              <a:buFontTx/>
              <a:buNone/>
              <a:defRPr b="1" sz="1344">
                <a:latin typeface="+mj-lt"/>
                <a:ea typeface="+mj-ea"/>
                <a:cs typeface="+mj-cs"/>
                <a:sym typeface="Helvetica"/>
              </a:defRPr>
            </a:pPr>
            <a:r>
              <a:t>At the macro level, yes; but there are lots of interesting meso- and small-scale puzzles: </a:t>
            </a:r>
          </a:p>
          <a:p>
            <a:pPr marL="134753" indent="-134753" defTabSz="256031">
              <a:spcBef>
                <a:spcPts val="600"/>
              </a:spcBef>
              <a:buFontTx/>
              <a:defRPr sz="1344">
                <a:latin typeface="Times New Roman"/>
                <a:ea typeface="Times New Roman"/>
                <a:cs typeface="Times New Roman"/>
                <a:sym typeface="Times New Roman"/>
              </a:defRPr>
            </a:pPr>
            <a:r>
              <a:t>In addition, measures of good government, such as proxies for constraints on the executive, are correlated with urbanization in this period. </a:t>
            </a:r>
          </a:p>
          <a:p>
            <a:pPr marL="134753" indent="-134753" defTabSz="256031">
              <a:spcBef>
                <a:spcPts val="600"/>
              </a:spcBef>
              <a:buFontTx/>
              <a:defRPr sz="1344">
                <a:latin typeface="Times New Roman"/>
                <a:ea typeface="Times New Roman"/>
                <a:cs typeface="Times New Roman"/>
                <a:sym typeface="Times New Roman"/>
              </a:defRPr>
            </a:pPr>
            <a:r>
              <a:t>For example, DeLong and Shleifer (1993) showed there was a strong correlation between form of government and urbanization in the pre-modern world</a:t>
            </a:r>
          </a:p>
          <a:p>
            <a:pPr lvl="1" marL="348113" indent="-134753" defTabSz="256031">
              <a:spcBef>
                <a:spcPts val="600"/>
              </a:spcBef>
              <a:buFontTx/>
              <a:buChar char="•"/>
              <a:defRPr sz="1344">
                <a:latin typeface="Times New Roman"/>
                <a:ea typeface="Times New Roman"/>
                <a:cs typeface="Times New Roman"/>
                <a:sym typeface="Times New Roman"/>
              </a:defRPr>
            </a:pPr>
            <a:r>
              <a:t>Charles Wilson (1967): </a:t>
            </a:r>
            <a:r>
              <a:rPr i="1"/>
              <a:t>Trade, Society, and the State</a:t>
            </a:r>
            <a:r>
              <a:t>: "The two areas which in 1500 represented the richest and most advanced concentrations of trade, industry and wealth were the quadrilateral formed by the Italian cities Milan, Venice, Florence and Genoa; and the strip of the Netherlands that ran from Ypres north-east past Ghent and Bruges up to Antwerp. It was not merely coincidence that these were the areas where the tradesmen of the cities had been most successful in emancipating themselves from feudal interference and in keeping at bay the newer threat of more centralized political control offered by the new monarchies. In the fleeting intervals between the storms of politics and war, men here glimpsed the material advance that was possible when tradesmen were left in peace unflattered by the attentions of strategists who regarded their activities as the sinews of war…”</a:t>
            </a:r>
          </a:p>
        </p:txBody>
      </p:sp>
      <p:pic>
        <p:nvPicPr>
          <p:cNvPr id="255" name="Image" descr="Image"/>
          <p:cNvPicPr>
            <a:picLocks noChangeAspect="1"/>
          </p:cNvPicPr>
          <p:nvPr/>
        </p:nvPicPr>
        <p:blipFill>
          <a:blip r:embed="rId2">
            <a:extLst/>
          </a:blip>
          <a:stretch>
            <a:fillRect/>
          </a:stretch>
        </p:blipFill>
        <p:spPr>
          <a:xfrm>
            <a:off x="5052524" y="1270000"/>
            <a:ext cx="3974413" cy="3427881"/>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Malthus: Summing Up"/>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Malthus: Summing Up</a:t>
            </a:r>
          </a:p>
        </p:txBody>
      </p:sp>
      <p:sp>
        <p:nvSpPr>
          <p:cNvPr id="258"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59" name="On the broadest scale only:…"/>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416052">
              <a:spcBef>
                <a:spcPts val="1000"/>
              </a:spcBef>
              <a:buSzTx/>
              <a:buFontTx/>
              <a:buNone/>
              <a:defRPr b="1" sz="2184">
                <a:latin typeface="+mj-lt"/>
                <a:ea typeface="+mj-ea"/>
                <a:cs typeface="+mj-cs"/>
                <a:sym typeface="Helvetica"/>
              </a:defRPr>
            </a:pPr>
            <a:r>
              <a:t>On the broadest scale only:</a:t>
            </a:r>
          </a:p>
          <a:p>
            <a:pPr marL="218974" indent="-218974" defTabSz="416052">
              <a:spcBef>
                <a:spcPts val="1000"/>
              </a:spcBef>
              <a:buFontTx/>
              <a:defRPr sz="2184">
                <a:latin typeface="Times New Roman"/>
                <a:ea typeface="Times New Roman"/>
                <a:cs typeface="Times New Roman"/>
                <a:sym typeface="Times New Roman"/>
              </a:defRPr>
            </a:pPr>
            <a:r>
              <a:t>The simple Malthusian model may indeed capture some realities. </a:t>
            </a:r>
          </a:p>
          <a:p>
            <a:pPr marL="218974" indent="-218974" defTabSz="416052">
              <a:spcBef>
                <a:spcPts val="1000"/>
              </a:spcBef>
              <a:buFontTx/>
              <a:defRPr sz="2184">
                <a:latin typeface="Times New Roman"/>
                <a:ea typeface="Times New Roman"/>
                <a:cs typeface="Times New Roman"/>
                <a:sym typeface="Times New Roman"/>
              </a:defRPr>
            </a:pPr>
            <a:r>
              <a:t>If labor markets are competitive, population growth may indeed induce a decline in wages. </a:t>
            </a:r>
          </a:p>
          <a:p>
            <a:pPr marL="218974" indent="-218974" defTabSz="416052">
              <a:spcBef>
                <a:spcPts val="1000"/>
              </a:spcBef>
              <a:buFontTx/>
              <a:defRPr sz="2184">
                <a:latin typeface="Times New Roman"/>
                <a:ea typeface="Times New Roman"/>
                <a:cs typeface="Times New Roman"/>
                <a:sym typeface="Times New Roman"/>
              </a:defRPr>
            </a:pPr>
            <a:r>
              <a:t>Or if there is a fixed amount of land and few opportunities for labor intensive cultivation systems, a population increase may lead to a decline in output per worker. </a:t>
            </a:r>
          </a:p>
          <a:p>
            <a:pPr marL="218974" indent="-218974" defTabSz="416052">
              <a:spcBef>
                <a:spcPts val="1000"/>
              </a:spcBef>
              <a:buFontTx/>
              <a:defRPr sz="2184">
                <a:latin typeface="Times New Roman"/>
                <a:ea typeface="Times New Roman"/>
                <a:cs typeface="Times New Roman"/>
                <a:sym typeface="Times New Roman"/>
              </a:defRPr>
            </a:pPr>
            <a:r>
              <a:t>However, the reality is typically much more messy. </a:t>
            </a:r>
          </a:p>
          <a:p>
            <a:pPr lvl="1" marL="565684" indent="-218974" defTabSz="416052">
              <a:spcBef>
                <a:spcPts val="1000"/>
              </a:spcBef>
              <a:buFontTx/>
              <a:buChar char="•"/>
              <a:defRPr sz="2184">
                <a:latin typeface="Times New Roman"/>
                <a:ea typeface="Times New Roman"/>
                <a:cs typeface="Times New Roman"/>
                <a:sym typeface="Times New Roman"/>
              </a:defRPr>
            </a:pPr>
            <a:r>
              <a:t>How wages respond to changes in income will depend on </a:t>
            </a:r>
            <a:r>
              <a:rPr i="1"/>
              <a:t>institutions</a:t>
            </a:r>
            <a:r>
              <a:t>. </a:t>
            </a:r>
          </a:p>
          <a:p>
            <a:pPr lvl="1" marL="565684" indent="-218974" defTabSz="416052">
              <a:spcBef>
                <a:spcPts val="1000"/>
              </a:spcBef>
              <a:buFontTx/>
              <a:buChar char="•"/>
              <a:defRPr sz="2184">
                <a:latin typeface="Times New Roman"/>
                <a:ea typeface="Times New Roman"/>
                <a:cs typeface="Times New Roman"/>
                <a:sym typeface="Times New Roman"/>
              </a:defRPr>
            </a:pPr>
            <a:r>
              <a:t>Thus the overwhelming likelihood that institutional or cultural factors also shaped pre-modern growth</a:t>
            </a:r>
          </a:p>
          <a:p>
            <a:pPr lvl="1" marL="565684" indent="-218974" defTabSz="416052">
              <a:spcBef>
                <a:spcPts val="1000"/>
              </a:spcBef>
              <a:buFontTx/>
              <a:buChar char="•"/>
              <a:defRPr sz="2184">
                <a:latin typeface="Times New Roman"/>
                <a:ea typeface="Times New Roman"/>
                <a:cs typeface="Times New Roman"/>
                <a:sym typeface="Times New Roman"/>
              </a:defRPr>
            </a:pPr>
            <a:r>
              <a:t>It was not simply being dictated by the Malthusian relationship between births, deaths, and income. </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Review: “Subsistence”"/>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Review: “Subsistence”</a:t>
            </a:r>
          </a:p>
        </p:txBody>
      </p:sp>
      <p:pic>
        <p:nvPicPr>
          <p:cNvPr id="262" name="Image" descr="Image"/>
          <p:cNvPicPr>
            <a:picLocks noChangeAspect="1"/>
          </p:cNvPicPr>
          <p:nvPr/>
        </p:nvPicPr>
        <p:blipFill>
          <a:blip r:embed="rId2">
            <a:extLst/>
          </a:blip>
          <a:stretch>
            <a:fillRect/>
          </a:stretch>
        </p:blipFill>
        <p:spPr>
          <a:xfrm>
            <a:off x="849123" y="1048519"/>
            <a:ext cx="6830027" cy="549910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 name="The Classical Greek Efflorescence"/>
          <p:cNvSpPr txBox="1"/>
          <p:nvPr>
            <p:ph type="title" idx="4294967295"/>
          </p:nvPr>
        </p:nvSpPr>
        <p:spPr>
          <a:xfrm>
            <a:off x="277663" y="-1"/>
            <a:ext cx="8572501" cy="1270001"/>
          </a:xfrm>
          <a:prstGeom prst="rect">
            <a:avLst/>
          </a:prstGeom>
        </p:spPr>
        <p:txBody>
          <a:bodyPr>
            <a:normAutofit fontScale="100000" lnSpcReduction="0"/>
          </a:bodyPr>
          <a:lstStyle>
            <a:lvl1pPr defTabSz="310895">
              <a:defRPr sz="4080">
                <a:solidFill>
                  <a:srgbClr val="008000"/>
                </a:solidFill>
              </a:defRPr>
            </a:lvl1pPr>
          </a:lstStyle>
          <a:p>
            <a:pPr/>
            <a:r>
              <a:t>The Classical Greek Efflorescence</a:t>
            </a:r>
          </a:p>
        </p:txBody>
      </p:sp>
      <p:sp>
        <p:nvSpPr>
          <p:cNvPr id="53"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54" name="Image" descr="Image"/>
          <p:cNvPicPr>
            <a:picLocks noChangeAspect="1"/>
          </p:cNvPicPr>
          <p:nvPr/>
        </p:nvPicPr>
        <p:blipFill>
          <a:blip r:embed="rId2">
            <a:extLst/>
          </a:blip>
          <a:stretch>
            <a:fillRect/>
          </a:stretch>
        </p:blipFill>
        <p:spPr>
          <a:xfrm>
            <a:off x="5173464" y="1270000"/>
            <a:ext cx="3676700" cy="2559271"/>
          </a:xfrm>
          <a:prstGeom prst="rect">
            <a:avLst/>
          </a:prstGeom>
          <a:ln w="12700">
            <a:miter lim="400000"/>
          </a:ln>
        </p:spPr>
      </p:pic>
      <p:pic>
        <p:nvPicPr>
          <p:cNvPr id="55" name="Image" descr="Image"/>
          <p:cNvPicPr>
            <a:picLocks noChangeAspect="1"/>
          </p:cNvPicPr>
          <p:nvPr/>
        </p:nvPicPr>
        <p:blipFill>
          <a:blip r:embed="rId3">
            <a:extLst/>
          </a:blip>
          <a:stretch>
            <a:fillRect/>
          </a:stretch>
        </p:blipFill>
        <p:spPr>
          <a:xfrm>
            <a:off x="5173464" y="3869640"/>
            <a:ext cx="3757125" cy="2850516"/>
          </a:xfrm>
          <a:prstGeom prst="rect">
            <a:avLst/>
          </a:prstGeom>
          <a:ln w="12700">
            <a:miter lim="400000"/>
          </a:ln>
        </p:spPr>
      </p:pic>
      <p:sp>
        <p:nvSpPr>
          <p:cNvPr id="56" name="Emerging out of the Iron Dark Age of -1200 to -800:…"/>
          <p:cNvSpPr txBox="1"/>
          <p:nvPr>
            <p:ph type="body" idx="4294967295"/>
          </p:nvPr>
        </p:nvSpPr>
        <p:spPr>
          <a:xfrm>
            <a:off x="277663" y="1270000"/>
            <a:ext cx="4895802" cy="5217160"/>
          </a:xfrm>
          <a:prstGeom prst="rect">
            <a:avLst/>
          </a:prstGeom>
        </p:spPr>
        <p:txBody>
          <a:bodyPr>
            <a:normAutofit fontScale="100000" lnSpcReduction="0"/>
          </a:bodyPr>
          <a:lstStyle/>
          <a:p>
            <a:pPr marL="0" indent="0" defTabSz="338327">
              <a:spcBef>
                <a:spcPts val="800"/>
              </a:spcBef>
              <a:buSzTx/>
              <a:buFontTx/>
              <a:buNone/>
              <a:defRPr b="1" sz="1776">
                <a:latin typeface="+mj-lt"/>
                <a:ea typeface="+mj-ea"/>
                <a:cs typeface="+mj-cs"/>
                <a:sym typeface="Helvetica"/>
              </a:defRPr>
            </a:pPr>
            <a:r>
              <a:t>Emerging out of the Iron Dark Age of -1200 to -800:</a:t>
            </a:r>
          </a:p>
          <a:p>
            <a:pPr marL="178067" indent="-178067" defTabSz="338327">
              <a:spcBef>
                <a:spcPts val="800"/>
              </a:spcBef>
              <a:buFontTx/>
              <a:defRPr sz="1776">
                <a:latin typeface="Times New Roman"/>
                <a:ea typeface="Times New Roman"/>
                <a:cs typeface="Times New Roman"/>
                <a:sym typeface="Times New Roman"/>
              </a:defRPr>
            </a:pPr>
            <a:r>
              <a:t>When the Greek city states emerged they did so with functional systems of governance which provided public goods, such as security for trade and investment. </a:t>
            </a:r>
          </a:p>
          <a:p>
            <a:pPr marL="178067" indent="-178067" defTabSz="338327">
              <a:spcBef>
                <a:spcPts val="800"/>
              </a:spcBef>
              <a:buFontTx/>
              <a:defRPr sz="1776">
                <a:latin typeface="Times New Roman"/>
                <a:ea typeface="Times New Roman"/>
                <a:cs typeface="Times New Roman"/>
                <a:sym typeface="Times New Roman"/>
              </a:defRPr>
            </a:pPr>
            <a:r>
              <a:t>This initiated a period of sustained increases in living standards. </a:t>
            </a:r>
          </a:p>
          <a:p>
            <a:pPr marL="178067" indent="-178067" defTabSz="338327">
              <a:spcBef>
                <a:spcPts val="800"/>
              </a:spcBef>
              <a:buFontTx/>
              <a:defRPr sz="1776">
                <a:latin typeface="Times New Roman"/>
                <a:ea typeface="Times New Roman"/>
                <a:cs typeface="Times New Roman"/>
                <a:sym typeface="Times New Roman"/>
              </a:defRPr>
            </a:pPr>
            <a:r>
              <a:t>While Ancient Greece did have a period of democracy, it was relative short (less than 200 years) compared to the duration of the polity and most citizens - slaves, poor citizens who couldn’t afford their tax bill, women - could not participate. </a:t>
            </a:r>
          </a:p>
          <a:p>
            <a:pPr marL="178067" indent="-178067" defTabSz="338327">
              <a:spcBef>
                <a:spcPts val="800"/>
              </a:spcBef>
              <a:buFontTx/>
              <a:defRPr sz="1776">
                <a:latin typeface="Times New Roman"/>
                <a:ea typeface="Times New Roman"/>
                <a:cs typeface="Times New Roman"/>
                <a:sym typeface="Times New Roman"/>
              </a:defRPr>
            </a:pPr>
            <a:r>
              <a:t>Greek institutions (rules according to which the society was organized) tended to be “extractive.” For example, the economy was largely based upon slavery. </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Bare-Bon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latin typeface="+mj-lt"/>
                <a:ea typeface="+mj-ea"/>
                <a:cs typeface="+mj-cs"/>
                <a:sym typeface="Helvetica"/>
              </a:defRPr>
            </a:lvl1pPr>
          </a:lstStyle>
          <a:p>
            <a:pPr/>
            <a:r>
              <a:t>“Bare-Bones”</a:t>
            </a:r>
          </a:p>
        </p:txBody>
      </p:sp>
      <p:pic>
        <p:nvPicPr>
          <p:cNvPr id="265" name="Image" descr="Image"/>
          <p:cNvPicPr>
            <a:picLocks noChangeAspect="1"/>
          </p:cNvPicPr>
          <p:nvPr/>
        </p:nvPicPr>
        <p:blipFill>
          <a:blip r:embed="rId2">
            <a:extLst/>
          </a:blip>
          <a:stretch>
            <a:fillRect/>
          </a:stretch>
        </p:blipFill>
        <p:spPr>
          <a:xfrm>
            <a:off x="277663" y="988769"/>
            <a:ext cx="3140043" cy="2812237"/>
          </a:xfrm>
          <a:prstGeom prst="rect">
            <a:avLst/>
          </a:prstGeom>
          <a:ln w="12700">
            <a:miter lim="400000"/>
          </a:ln>
        </p:spPr>
      </p:pic>
      <p:pic>
        <p:nvPicPr>
          <p:cNvPr id="266" name="Image" descr="Image"/>
          <p:cNvPicPr>
            <a:picLocks noChangeAspect="1"/>
          </p:cNvPicPr>
          <p:nvPr/>
        </p:nvPicPr>
        <p:blipFill>
          <a:blip r:embed="rId3">
            <a:extLst/>
          </a:blip>
          <a:stretch>
            <a:fillRect/>
          </a:stretch>
        </p:blipFill>
        <p:spPr>
          <a:xfrm>
            <a:off x="5057090" y="988769"/>
            <a:ext cx="3793074" cy="2684113"/>
          </a:xfrm>
          <a:prstGeom prst="rect">
            <a:avLst/>
          </a:prstGeom>
          <a:ln w="12700">
            <a:miter lim="400000"/>
          </a:ln>
        </p:spPr>
      </p:pic>
      <p:pic>
        <p:nvPicPr>
          <p:cNvPr id="267" name="Image" descr="Image"/>
          <p:cNvPicPr>
            <a:picLocks noChangeAspect="1"/>
          </p:cNvPicPr>
          <p:nvPr/>
        </p:nvPicPr>
        <p:blipFill>
          <a:blip r:embed="rId4">
            <a:extLst/>
          </a:blip>
          <a:stretch>
            <a:fillRect/>
          </a:stretch>
        </p:blipFill>
        <p:spPr>
          <a:xfrm>
            <a:off x="5057090" y="3801005"/>
            <a:ext cx="2417099" cy="2812236"/>
          </a:xfrm>
          <a:prstGeom prst="rect">
            <a:avLst/>
          </a:prstGeom>
          <a:ln w="12700">
            <a:miter lim="400000"/>
          </a:ln>
        </p:spPr>
      </p:pic>
      <p:sp>
        <p:nvSpPr>
          <p:cNvPr id="268" name="From Clark &amp; Allen:…"/>
          <p:cNvSpPr txBox="1"/>
          <p:nvPr>
            <p:ph type="body" sz="quarter" idx="4294967295"/>
          </p:nvPr>
        </p:nvSpPr>
        <p:spPr>
          <a:xfrm>
            <a:off x="277663" y="3929128"/>
            <a:ext cx="4139275" cy="2684113"/>
          </a:xfrm>
          <a:prstGeom prst="rect">
            <a:avLst/>
          </a:prstGeom>
        </p:spPr>
        <p:txBody>
          <a:bodyPr>
            <a:normAutofit fontScale="100000" lnSpcReduction="0"/>
          </a:bodyPr>
          <a:lstStyle/>
          <a:p>
            <a:pPr marL="0" indent="0" defTabSz="320039">
              <a:spcBef>
                <a:spcPts val="0"/>
              </a:spcBef>
              <a:buSzTx/>
              <a:buFontTx/>
              <a:buNone/>
              <a:defRPr b="1" sz="1679">
                <a:latin typeface="+mj-lt"/>
                <a:ea typeface="+mj-ea"/>
                <a:cs typeface="+mj-cs"/>
                <a:sym typeface="Helvetica"/>
              </a:defRPr>
            </a:pPr>
            <a:r>
              <a:t>From Clark &amp; Allen:</a:t>
            </a:r>
          </a:p>
          <a:p>
            <a:pPr marL="0" indent="0" defTabSz="320039">
              <a:spcBef>
                <a:spcPts val="0"/>
              </a:spcBef>
              <a:buSzTx/>
              <a:buFontTx/>
              <a:buNone/>
              <a:defRPr b="1" sz="1679">
                <a:latin typeface="+mj-lt"/>
                <a:ea typeface="+mj-ea"/>
                <a:cs typeface="+mj-cs"/>
                <a:sym typeface="Helvetica"/>
              </a:defRPr>
            </a:pPr>
          </a:p>
          <a:p>
            <a:pPr marL="168442" indent="-168442" defTabSz="320039">
              <a:spcBef>
                <a:spcPts val="0"/>
              </a:spcBef>
              <a:buFontTx/>
              <a:defRPr sz="1400">
                <a:latin typeface="Times New Roman"/>
                <a:ea typeface="Times New Roman"/>
                <a:cs typeface="Times New Roman"/>
                <a:sym typeface="Times New Roman"/>
              </a:defRPr>
            </a:pPr>
            <a:r>
              <a:t>"Manual workers”—70% of median, 50% of average income</a:t>
            </a:r>
          </a:p>
          <a:p>
            <a:pPr marL="168442" indent="-168442" defTabSz="320039">
              <a:spcBef>
                <a:spcPts val="0"/>
              </a:spcBef>
              <a:buFontTx/>
              <a:defRPr sz="1400">
                <a:latin typeface="Times New Roman"/>
                <a:ea typeface="Times New Roman"/>
                <a:cs typeface="Times New Roman"/>
                <a:sym typeface="Times New Roman"/>
              </a:defRPr>
            </a:pPr>
            <a:r>
              <a:t>In 1800: the English population in 1800 is a very rich pre-industrial population</a:t>
            </a:r>
          </a:p>
          <a:p>
            <a:pPr marL="168442" indent="-168442" defTabSz="320039">
              <a:spcBef>
                <a:spcPts val="0"/>
              </a:spcBef>
              <a:buFontTx/>
              <a:defRPr sz="1400">
                <a:latin typeface="Times New Roman"/>
                <a:ea typeface="Times New Roman"/>
                <a:cs typeface="Times New Roman"/>
                <a:sym typeface="Times New Roman"/>
              </a:defRPr>
            </a:pPr>
            <a:r>
              <a:t>70% of spending spent on food</a:t>
            </a:r>
          </a:p>
          <a:p>
            <a:pPr lvl="1" marL="435142" indent="-168442" defTabSz="320039">
              <a:spcBef>
                <a:spcPts val="0"/>
              </a:spcBef>
              <a:buFontTx/>
              <a:buChar char="•"/>
              <a:defRPr sz="1400">
                <a:latin typeface="Times New Roman"/>
                <a:ea typeface="Times New Roman"/>
                <a:cs typeface="Times New Roman"/>
                <a:sym typeface="Times New Roman"/>
              </a:defRPr>
            </a:pPr>
            <a:r>
              <a:t>30-40% grains</a:t>
            </a:r>
          </a:p>
          <a:p>
            <a:pPr lvl="1" marL="435142" indent="-168442" defTabSz="320039">
              <a:spcBef>
                <a:spcPts val="0"/>
              </a:spcBef>
              <a:buFontTx/>
              <a:buChar char="•"/>
              <a:defRPr sz="1400">
                <a:latin typeface="Times New Roman"/>
                <a:ea typeface="Times New Roman"/>
                <a:cs typeface="Times New Roman"/>
                <a:sym typeface="Times New Roman"/>
              </a:defRPr>
            </a:pPr>
            <a:r>
              <a:t>20% meat and dairy</a:t>
            </a:r>
          </a:p>
          <a:p>
            <a:pPr marL="168442" indent="-168442" defTabSz="320039">
              <a:spcBef>
                <a:spcPts val="0"/>
              </a:spcBef>
              <a:buFontTx/>
              <a:defRPr sz="1400">
                <a:latin typeface="Times New Roman"/>
                <a:ea typeface="Times New Roman"/>
                <a:cs typeface="Times New Roman"/>
                <a:sym typeface="Times New Roman"/>
              </a:defRPr>
            </a:pPr>
            <a:r>
              <a:t>“Bare-bones” subsistence</a:t>
            </a:r>
          </a:p>
          <a:p>
            <a:pPr marL="168442" indent="-168442" defTabSz="320039">
              <a:spcBef>
                <a:spcPts val="0"/>
              </a:spcBef>
              <a:buFontTx/>
              <a:defRPr sz="1400">
                <a:latin typeface="Times New Roman"/>
                <a:ea typeface="Times New Roman"/>
                <a:cs typeface="Times New Roman"/>
                <a:sym typeface="Times New Roman"/>
              </a:defRPr>
            </a:pPr>
            <a:r>
              <a:t>Cities: Malthus rules, but it takes centuries—and other things can and do happen</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 name="The Classical Greek Efflorescence II"/>
          <p:cNvSpPr txBox="1"/>
          <p:nvPr>
            <p:ph type="title" idx="4294967295"/>
          </p:nvPr>
        </p:nvSpPr>
        <p:spPr>
          <a:xfrm>
            <a:off x="277663" y="-1"/>
            <a:ext cx="8572501" cy="1270001"/>
          </a:xfrm>
          <a:prstGeom prst="rect">
            <a:avLst/>
          </a:prstGeom>
        </p:spPr>
        <p:txBody>
          <a:bodyPr>
            <a:normAutofit fontScale="100000" lnSpcReduction="0"/>
          </a:bodyPr>
          <a:lstStyle>
            <a:lvl1pPr defTabSz="292607">
              <a:defRPr sz="3839">
                <a:solidFill>
                  <a:srgbClr val="008000"/>
                </a:solidFill>
              </a:defRPr>
            </a:lvl1pPr>
          </a:lstStyle>
          <a:p>
            <a:pPr/>
            <a:r>
              <a:t>The Classical Greek Efflorescence II</a:t>
            </a:r>
          </a:p>
        </p:txBody>
      </p:sp>
      <p:sp>
        <p:nvSpPr>
          <p:cNvPr id="59"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60" name="Image" descr="Image"/>
          <p:cNvPicPr>
            <a:picLocks noChangeAspect="1"/>
          </p:cNvPicPr>
          <p:nvPr/>
        </p:nvPicPr>
        <p:blipFill>
          <a:blip r:embed="rId2">
            <a:extLst/>
          </a:blip>
          <a:stretch>
            <a:fillRect/>
          </a:stretch>
        </p:blipFill>
        <p:spPr>
          <a:xfrm>
            <a:off x="5314516" y="1270000"/>
            <a:ext cx="3535648" cy="2588187"/>
          </a:xfrm>
          <a:prstGeom prst="rect">
            <a:avLst/>
          </a:prstGeom>
          <a:ln w="12700">
            <a:miter lim="400000"/>
          </a:ln>
        </p:spPr>
      </p:pic>
      <p:sp>
        <p:nvSpPr>
          <p:cNvPr id="61" name="“Developmental” or “Extractive”?…"/>
          <p:cNvSpPr txBox="1"/>
          <p:nvPr>
            <p:ph type="body" idx="4294967295"/>
          </p:nvPr>
        </p:nvSpPr>
        <p:spPr>
          <a:xfrm>
            <a:off x="277663" y="1270000"/>
            <a:ext cx="5424930" cy="5217160"/>
          </a:xfrm>
          <a:prstGeom prst="rect">
            <a:avLst/>
          </a:prstGeom>
        </p:spPr>
        <p:txBody>
          <a:bodyPr>
            <a:normAutofit fontScale="100000" lnSpcReduction="0"/>
          </a:bodyPr>
          <a:lstStyle/>
          <a:p>
            <a:pPr marL="0" indent="0" defTabSz="347472">
              <a:spcBef>
                <a:spcPts val="900"/>
              </a:spcBef>
              <a:buSzTx/>
              <a:buFontTx/>
              <a:buNone/>
              <a:defRPr b="1" sz="1824">
                <a:latin typeface="+mj-lt"/>
                <a:ea typeface="+mj-ea"/>
                <a:cs typeface="+mj-cs"/>
                <a:sym typeface="Helvetica"/>
              </a:defRPr>
            </a:pPr>
            <a:r>
              <a:t>“Developmental” or “Extractive”?</a:t>
            </a:r>
          </a:p>
          <a:p>
            <a:pPr marL="182879" indent="-182879" defTabSz="347472">
              <a:spcBef>
                <a:spcPts val="900"/>
              </a:spcBef>
              <a:buFontTx/>
              <a:defRPr sz="1824">
                <a:latin typeface="Times New Roman"/>
                <a:ea typeface="Times New Roman"/>
                <a:cs typeface="Times New Roman"/>
                <a:sym typeface="Times New Roman"/>
              </a:defRPr>
            </a:pPr>
            <a:r>
              <a:t>Extractive political institutions concentrate political power in the hands of some group who can use that power to redistribute wealth and income to themselves. This resulting concentration of wealth tends to reinforce the initial set of political institutions. </a:t>
            </a:r>
          </a:p>
          <a:p>
            <a:pPr marL="182879" indent="-182879" defTabSz="347472">
              <a:spcBef>
                <a:spcPts val="900"/>
              </a:spcBef>
              <a:buFontTx/>
              <a:defRPr sz="1824">
                <a:latin typeface="Times New Roman"/>
                <a:ea typeface="Times New Roman"/>
                <a:cs typeface="Times New Roman"/>
                <a:sym typeface="Times New Roman"/>
              </a:defRPr>
            </a:pPr>
            <a:r>
              <a:t>Roving bandits or stationary bandits?</a:t>
            </a:r>
          </a:p>
          <a:p>
            <a:pPr marL="182879" indent="-182879" defTabSz="347472">
              <a:spcBef>
                <a:spcPts val="900"/>
              </a:spcBef>
              <a:buFontTx/>
              <a:defRPr sz="1824">
                <a:latin typeface="Times New Roman"/>
                <a:ea typeface="Times New Roman"/>
                <a:cs typeface="Times New Roman"/>
                <a:sym typeface="Times New Roman"/>
              </a:defRPr>
            </a:pPr>
            <a:r>
              <a:t>Acemoglu and Robinson hypothesize that growth was not sustained in ancient societies because their institutions were extractive, and extractive institutions are incompatible with sustaining growth in the long run. </a:t>
            </a:r>
          </a:p>
          <a:p>
            <a:pPr marL="182879" indent="-182879" defTabSz="347472">
              <a:spcBef>
                <a:spcPts val="900"/>
              </a:spcBef>
              <a:buFontTx/>
              <a:defRPr sz="1824">
                <a:latin typeface="Times New Roman"/>
                <a:ea typeface="Times New Roman"/>
                <a:cs typeface="Times New Roman"/>
                <a:sym typeface="Times New Roman"/>
              </a:defRPr>
            </a:pPr>
            <a:r>
              <a:t>They argue that this is because extracting resources creates conflicts over who will control those resources, and it may also induce rebellion from below. </a:t>
            </a:r>
          </a:p>
          <a:p>
            <a:pPr marL="182879" indent="-182879" defTabSz="347472">
              <a:spcBef>
                <a:spcPts val="900"/>
              </a:spcBef>
              <a:buFontTx/>
              <a:defRPr sz="1824">
                <a:latin typeface="Times New Roman"/>
                <a:ea typeface="Times New Roman"/>
                <a:cs typeface="Times New Roman"/>
                <a:sym typeface="Times New Roman"/>
              </a:defRPr>
            </a:pPr>
            <a:r>
              <a:t>In either case political instability can bring the government and economy down.</a:t>
            </a:r>
          </a:p>
        </p:txBody>
      </p:sp>
      <p:pic>
        <p:nvPicPr>
          <p:cNvPr id="62" name="Image" descr="Image"/>
          <p:cNvPicPr>
            <a:picLocks noChangeAspect="1"/>
          </p:cNvPicPr>
          <p:nvPr/>
        </p:nvPicPr>
        <p:blipFill>
          <a:blip r:embed="rId3">
            <a:extLst/>
          </a:blip>
          <a:stretch>
            <a:fillRect/>
          </a:stretch>
        </p:blipFill>
        <p:spPr>
          <a:xfrm>
            <a:off x="5890877" y="3898973"/>
            <a:ext cx="2959287" cy="2588187"/>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 name="The Anti-Kythera Mechanism"/>
          <p:cNvSpPr txBox="1"/>
          <p:nvPr>
            <p:ph type="title" idx="4294967295"/>
          </p:nvPr>
        </p:nvSpPr>
        <p:spPr>
          <a:xfrm>
            <a:off x="277663" y="-1"/>
            <a:ext cx="8572501" cy="1270001"/>
          </a:xfrm>
          <a:prstGeom prst="rect">
            <a:avLst/>
          </a:prstGeom>
        </p:spPr>
        <p:txBody>
          <a:bodyPr>
            <a:normAutofit fontScale="100000" lnSpcReduction="0"/>
          </a:bodyPr>
          <a:lstStyle>
            <a:lvl1pPr defTabSz="365760">
              <a:defRPr sz="4800">
                <a:solidFill>
                  <a:srgbClr val="000080"/>
                </a:solidFill>
              </a:defRPr>
            </a:lvl1pPr>
          </a:lstStyle>
          <a:p>
            <a:pPr/>
            <a:r>
              <a:t>The Anti-Kythera Mechanism</a:t>
            </a:r>
          </a:p>
        </p:txBody>
      </p:sp>
      <p:sp>
        <p:nvSpPr>
          <p:cNvPr id="65" name="What is this?…"/>
          <p:cNvSpPr txBox="1"/>
          <p:nvPr>
            <p:ph type="body" idx="4294967295"/>
          </p:nvPr>
        </p:nvSpPr>
        <p:spPr>
          <a:xfrm>
            <a:off x="277663" y="1270000"/>
            <a:ext cx="5097040" cy="5217160"/>
          </a:xfrm>
          <a:prstGeom prst="rect">
            <a:avLst/>
          </a:prstGeom>
        </p:spPr>
        <p:txBody>
          <a:bodyPr>
            <a:normAutofit fontScale="100000" lnSpcReduction="0"/>
          </a:bodyPr>
          <a:lstStyle/>
          <a:p>
            <a:pPr marL="0" indent="0" defTabSz="224027">
              <a:spcBef>
                <a:spcPts val="500"/>
              </a:spcBef>
              <a:buSzTx/>
              <a:buFontTx/>
              <a:buNone/>
              <a:defRPr b="1" sz="1176">
                <a:latin typeface="+mj-lt"/>
                <a:ea typeface="+mj-ea"/>
                <a:cs typeface="+mj-cs"/>
                <a:sym typeface="Helvetica"/>
              </a:defRPr>
            </a:pPr>
            <a:r>
              <a:t>What is this?</a:t>
            </a:r>
          </a:p>
          <a:p>
            <a:pPr marL="117909" indent="-117909" defTabSz="224027">
              <a:spcBef>
                <a:spcPts val="500"/>
              </a:spcBef>
              <a:buFontTx/>
              <a:defRPr sz="1176">
                <a:latin typeface="Times New Roman"/>
                <a:ea typeface="Times New Roman"/>
                <a:cs typeface="Times New Roman"/>
                <a:sym typeface="Times New Roman"/>
              </a:defRPr>
            </a:pPr>
            <a:r>
              <a:t>Built between -150 and -70. Rhodes?</a:t>
            </a:r>
          </a:p>
          <a:p>
            <a:pPr lvl="1" marL="304599" indent="-117909" defTabSz="224027">
              <a:spcBef>
                <a:spcPts val="500"/>
              </a:spcBef>
              <a:buFontTx/>
              <a:buChar char="•"/>
              <a:defRPr sz="1176">
                <a:latin typeface="Times New Roman"/>
                <a:ea typeface="Times New Roman"/>
                <a:cs typeface="Times New Roman"/>
                <a:sym typeface="Times New Roman"/>
              </a:defRPr>
            </a:pPr>
            <a:r>
              <a:t>Being carried Romewards in a wooden box in a 13” x 7” x 4 “ wooden box</a:t>
            </a:r>
          </a:p>
          <a:p>
            <a:pPr lvl="1" marL="304599" indent="-117909" defTabSz="224027">
              <a:spcBef>
                <a:spcPts val="500"/>
              </a:spcBef>
              <a:buFontTx/>
              <a:buChar char="•"/>
              <a:defRPr sz="1176">
                <a:latin typeface="Times New Roman"/>
                <a:ea typeface="Times New Roman"/>
                <a:cs typeface="Times New Roman"/>
                <a:sym typeface="Times New Roman"/>
              </a:defRPr>
            </a:pPr>
            <a:r>
              <a:t>Gears—largest 5” in diameter</a:t>
            </a:r>
          </a:p>
          <a:p>
            <a:pPr lvl="1" marL="304599" indent="-117909" defTabSz="224027">
              <a:spcBef>
                <a:spcPts val="500"/>
              </a:spcBef>
              <a:buFontTx/>
              <a:buChar char="•"/>
              <a:defRPr sz="1176">
                <a:latin typeface="Times New Roman"/>
                <a:ea typeface="Times New Roman"/>
                <a:cs typeface="Times New Roman"/>
                <a:sym typeface="Times New Roman"/>
              </a:defRPr>
            </a:pPr>
            <a:r>
              <a:t>Inscriptions</a:t>
            </a:r>
          </a:p>
          <a:p>
            <a:pPr marL="117909" indent="-117909" defTabSz="224027">
              <a:spcBef>
                <a:spcPts val="500"/>
              </a:spcBef>
              <a:buFontTx/>
              <a:defRPr sz="1176">
                <a:latin typeface="Times New Roman"/>
                <a:ea typeface="Times New Roman"/>
                <a:cs typeface="Times New Roman"/>
                <a:sym typeface="Times New Roman"/>
              </a:defRPr>
            </a:pPr>
            <a:r>
              <a:t>Wikipedia: “37 gear wheels enabling it to follow the movements of the Moon and the Sun through the zodiac, to predict eclipses and even to model the irregular orbit of the Moon, where the Moon's velocity is higher in its perigee than in its apogee. This motion was studied in the 2nd century BC by astronomer Hipparchus of Rhodes, and it is speculated that he may have been consulted in the machine's construction. The knowledge of this technology was lost at some point in antiquity. Similar technological works later appeared in the medieval Byzantine and Islamic worlds, but works with similar complexity did not appear again until the development of mechanical astronomical clocks in Europe in the fourteenth century…”</a:t>
            </a:r>
          </a:p>
          <a:p>
            <a:pPr marL="117909" indent="-117909" defTabSz="224027">
              <a:spcBef>
                <a:spcPts val="500"/>
              </a:spcBef>
              <a:buFontTx/>
              <a:defRPr sz="1176">
                <a:latin typeface="Times New Roman"/>
                <a:ea typeface="Times New Roman"/>
                <a:cs typeface="Times New Roman"/>
                <a:sym typeface="Times New Roman"/>
              </a:defRPr>
            </a:pPr>
            <a:r>
              <a:t>Brian Resnick: “A main gear would move to represent the calendar year, and would, in turn, move many separate smaller gears to represent the motions of the planets, sun, and moon. So you could set the main gear to the calendar date and get approximations for where those celestial objects would be in the sky on that date…. You, as a user, could input a few simple variables and it would yield a flurry of complicated mathematical calculations.… All the user had to do was enter the main date on one gear, and through a series of subsequent gear turns, the mechanism could calculate things like the angle of the sun crossing the sky. (For some reference, mechanical calculators—which used gear ratios to add and subtract—didn’t arrive in Europe until the 1600s)…”</a:t>
            </a:r>
          </a:p>
        </p:txBody>
      </p:sp>
      <p:pic>
        <p:nvPicPr>
          <p:cNvPr id="66" name="Image" descr="Image"/>
          <p:cNvPicPr>
            <a:picLocks noChangeAspect="1"/>
          </p:cNvPicPr>
          <p:nvPr/>
        </p:nvPicPr>
        <p:blipFill>
          <a:blip r:embed="rId2">
            <a:extLst/>
          </a:blip>
          <a:stretch>
            <a:fillRect/>
          </a:stretch>
        </p:blipFill>
        <p:spPr>
          <a:xfrm>
            <a:off x="5374702" y="1269999"/>
            <a:ext cx="3498720" cy="1845168"/>
          </a:xfrm>
          <a:prstGeom prst="rect">
            <a:avLst/>
          </a:prstGeom>
          <a:ln w="12700">
            <a:miter lim="400000"/>
          </a:ln>
        </p:spPr>
      </p:pic>
      <p:pic>
        <p:nvPicPr>
          <p:cNvPr id="67" name="Image" descr="Image"/>
          <p:cNvPicPr>
            <a:picLocks noChangeAspect="1"/>
          </p:cNvPicPr>
          <p:nvPr/>
        </p:nvPicPr>
        <p:blipFill>
          <a:blip r:embed="rId3">
            <a:extLst/>
          </a:blip>
          <a:stretch>
            <a:fillRect/>
          </a:stretch>
        </p:blipFill>
        <p:spPr>
          <a:xfrm>
            <a:off x="5382993" y="3115166"/>
            <a:ext cx="3467171" cy="3371994"/>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 name="Cicero (-54): De Re Publica"/>
          <p:cNvSpPr txBox="1"/>
          <p:nvPr>
            <p:ph type="title" idx="4294967295"/>
          </p:nvPr>
        </p:nvSpPr>
        <p:spPr>
          <a:xfrm>
            <a:off x="277663" y="-1"/>
            <a:ext cx="8572501" cy="1270001"/>
          </a:xfrm>
          <a:prstGeom prst="rect">
            <a:avLst/>
          </a:prstGeom>
        </p:spPr>
        <p:txBody>
          <a:bodyPr>
            <a:normAutofit fontScale="100000" lnSpcReduction="0"/>
          </a:bodyPr>
          <a:lstStyle>
            <a:lvl1pPr defTabSz="397763">
              <a:defRPr sz="5220">
                <a:solidFill>
                  <a:srgbClr val="000080"/>
                </a:solidFill>
              </a:defRPr>
            </a:lvl1pPr>
          </a:lstStyle>
          <a:p>
            <a:pPr/>
            <a:r>
              <a:t>Cicero (-54): De Re Publica</a:t>
            </a:r>
          </a:p>
        </p:txBody>
      </p:sp>
      <p:sp>
        <p:nvSpPr>
          <p:cNvPr id="70" name="“With the exception of the dream of Scipio, in the last book, the whole treatise was lost till the year 1822, when the librarian of the Vatican discovered a portion of them among the palimpsests in that library. What he discovered is translated here; but it is in a most imperfect and mutilated state. The form selected was that of a dialogue, in imitation of those of Plato…”…"/>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219455">
              <a:spcBef>
                <a:spcPts val="500"/>
              </a:spcBef>
              <a:buSzTx/>
              <a:buFontTx/>
              <a:buNone/>
              <a:defRPr b="1" sz="1152">
                <a:latin typeface="+mj-lt"/>
                <a:ea typeface="+mj-ea"/>
                <a:cs typeface="+mj-cs"/>
                <a:sym typeface="Helvetica"/>
              </a:defRPr>
            </a:pPr>
            <a:r>
              <a:t>“With the exception of the dream of Scipio, in the last book, the whole treatise was lost till the year 1822, when the librarian of the Vatican discovered a portion of them among the palimpsests in that library. What he discovered is translated here; but it is in a most imperfect and mutilated state. The form selected was that of a dialogue, in imitation of those of Plato…”</a:t>
            </a:r>
          </a:p>
          <a:p>
            <a:pPr marL="0" indent="0" defTabSz="219455">
              <a:spcBef>
                <a:spcPts val="500"/>
              </a:spcBef>
              <a:buSzTx/>
              <a:buFontTx/>
              <a:buNone/>
              <a:defRPr b="1" sz="1152">
                <a:latin typeface="+mj-lt"/>
                <a:ea typeface="+mj-ea"/>
                <a:cs typeface="+mj-cs"/>
                <a:sym typeface="Helvetica"/>
              </a:defRPr>
            </a:pPr>
            <a:r>
              <a:t>I.XIV:</a:t>
            </a:r>
          </a:p>
          <a:p>
            <a:pPr marL="115503" indent="-115503" defTabSz="219455">
              <a:spcBef>
                <a:spcPts val="500"/>
              </a:spcBef>
              <a:buFontTx/>
              <a:defRPr sz="1152">
                <a:latin typeface="Times New Roman"/>
                <a:ea typeface="Times New Roman"/>
                <a:cs typeface="Times New Roman"/>
                <a:sym typeface="Times New Roman"/>
              </a:defRPr>
            </a:pPr>
            <a:r>
              <a:t>Then Philus said: “I am not about to bring you anything new, or anything which has been thought over or discovered by me myself. But I recollect that Caius Sulpicius Gallus, who was a man of profound learning, as you are aware, when this same thing was reported to have taken place in his time, while he was staying in the house of Marcus Marcellus, who had been his colleague in the consulship, asked to see a celestial globe which Marcellus’s grandfather had saved after the capture of Syracuse from that magnificent and opulent city, without bringing to his own home any other memorial out of so great a booty; which I had often heard mentioned on account of the great fame of Archimedes; but its appearance, however, did not seem to me particularly striking. For that other is more elegant in form, and more generally known, which was made by the same Archimedes, and deposited by the same Marcellus in the Temple of Virtue at Rome. </a:t>
            </a:r>
          </a:p>
          <a:p>
            <a:pPr marL="115503" indent="-115503" defTabSz="219455">
              <a:spcBef>
                <a:spcPts val="500"/>
              </a:spcBef>
              <a:buFontTx/>
              <a:defRPr sz="1152">
                <a:latin typeface="Times New Roman"/>
                <a:ea typeface="Times New Roman"/>
                <a:cs typeface="Times New Roman"/>
                <a:sym typeface="Times New Roman"/>
              </a:defRPr>
            </a:pPr>
            <a:r>
              <a:t>“But as soon as Gallus had begun to explain, in a most scientific manner, the principle of this machine, I felt that the Sicilian geometrician must have possessed a genius superior to anything we usually conceive to belong to our nature. For Gallus assured us that that other solid and compact globe was a very ancient invention, and that the first model had been originally made by Thales of Miletus. That afterward Eudoxus of Cnidus, a disciple of Plato, had traced on its surface the stars that appear in the sky, and that many years subsequently, borrowing from Eudoxus this beautiful design and representation, Aratus had illustrated it in his verses, not by any science of astronomy, but by the ornament of poetic description. He added that the figure of the globe, which displayed the motions of the sun and moon, and the five planets, or wandering stars, could not be represented by the primitive solid globe; and that in this the invention of Archimedes was admirable, because he had calculated how a single revolution should maintain unequal and diversified progressions in dissimilar motions. </a:t>
            </a:r>
          </a:p>
          <a:p>
            <a:pPr marL="115503" indent="-115503" defTabSz="219455">
              <a:spcBef>
                <a:spcPts val="500"/>
              </a:spcBef>
              <a:buFontTx/>
              <a:defRPr sz="1152">
                <a:latin typeface="Times New Roman"/>
                <a:ea typeface="Times New Roman"/>
                <a:cs typeface="Times New Roman"/>
                <a:sym typeface="Times New Roman"/>
              </a:defRPr>
            </a:pPr>
            <a:r>
              <a:t>“In fact, when Gallus moved this globe, we observed that the moon succeeded the sun by as many turns of the wheel in the machine as days in the heavens. From whence it resulted that the progress of the sun was marked as in the heavens, and that the moon touched the point where she is obscured by the earth’s shadow at the instant the sun appears opposite….</a:t>
            </a:r>
          </a:p>
          <a:p>
            <a:pPr marL="115503" indent="-115503" defTabSz="219455">
              <a:spcBef>
                <a:spcPts val="500"/>
              </a:spcBef>
              <a:buFontTx/>
              <a:defRPr sz="1152">
                <a:latin typeface="Times New Roman"/>
                <a:ea typeface="Times New Roman"/>
                <a:cs typeface="Times New Roman"/>
                <a:sym typeface="Times New Roman"/>
              </a:defRPr>
            </a:pPr>
            <a:r>
              <a:t>Scipio: “I had myself a great affection for this Gallus, and I know that he was very much beloved and esteemed by my father Paulus. I recollect that when I was very young, when my father, as consul, commanded in Macedonia, and we were in the camp, our army was seized with a pious terror, because suddenly, in a clear night, the bright and full moon became eclipsed. And Gallus, who was then our lieutenant, the year before that in which he was elected consul, hesitated not, next morning, to state in the camp that it was no prodigy, and that the phenomenon which had then appeared would always appear at certain periods, when the sun was so placed that he could not affect the moon with his light…”</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 name="The Rise of Rome"/>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The Rise of Rome</a:t>
            </a:r>
          </a:p>
        </p:txBody>
      </p:sp>
      <p:sp>
        <p:nvSpPr>
          <p:cNvPr id="73"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74" name="Roman Institutions are key to the rise of Rome:…"/>
          <p:cNvSpPr txBox="1"/>
          <p:nvPr>
            <p:ph type="body" sz="half" idx="4294967295"/>
          </p:nvPr>
        </p:nvSpPr>
        <p:spPr>
          <a:xfrm>
            <a:off x="277663" y="1270000"/>
            <a:ext cx="4020274" cy="5217160"/>
          </a:xfrm>
          <a:prstGeom prst="rect">
            <a:avLst/>
          </a:prstGeom>
        </p:spPr>
        <p:txBody>
          <a:bodyPr>
            <a:normAutofit fontScale="100000" lnSpcReduction="0"/>
          </a:bodyPr>
          <a:lstStyle/>
          <a:p>
            <a:pPr marL="0" indent="0" defTabSz="256031">
              <a:spcBef>
                <a:spcPts val="600"/>
              </a:spcBef>
              <a:buSzTx/>
              <a:buFontTx/>
              <a:buNone/>
              <a:defRPr b="1" sz="1344">
                <a:latin typeface="+mj-lt"/>
                <a:ea typeface="+mj-ea"/>
                <a:cs typeface="+mj-cs"/>
                <a:sym typeface="Helvetica"/>
              </a:defRPr>
            </a:pPr>
            <a:r>
              <a:t>Roman Institutions are key to the rise of Rome:</a:t>
            </a:r>
          </a:p>
          <a:p>
            <a:pPr marL="134753" indent="-134753" defTabSz="256031">
              <a:spcBef>
                <a:spcPts val="600"/>
              </a:spcBef>
              <a:buFontTx/>
              <a:defRPr sz="1344">
                <a:latin typeface="Times New Roman"/>
                <a:ea typeface="Times New Roman"/>
                <a:cs typeface="Times New Roman"/>
                <a:sym typeface="Times New Roman"/>
              </a:defRPr>
            </a:pPr>
            <a:r>
              <a:t>In 510BC, the citizens of Rome overthrew their king, Lucius Tarquinius Superbus, and created a republic. </a:t>
            </a:r>
          </a:p>
          <a:p>
            <a:pPr marL="134753" indent="-134753" defTabSz="256031">
              <a:spcBef>
                <a:spcPts val="600"/>
              </a:spcBef>
              <a:buFontTx/>
              <a:defRPr sz="1344">
                <a:latin typeface="Times New Roman"/>
                <a:ea typeface="Times New Roman"/>
                <a:cs typeface="Times New Roman"/>
                <a:sym typeface="Times New Roman"/>
              </a:defRPr>
            </a:pPr>
            <a:r>
              <a:t>The state was run by elected officials:</a:t>
            </a:r>
          </a:p>
          <a:p>
            <a:pPr lvl="1" marL="348113" indent="-134753" defTabSz="256031">
              <a:spcBef>
                <a:spcPts val="600"/>
              </a:spcBef>
              <a:buFontTx/>
              <a:buChar char="•"/>
              <a:defRPr sz="1344">
                <a:latin typeface="Times New Roman"/>
                <a:ea typeface="Times New Roman"/>
                <a:cs typeface="Times New Roman"/>
                <a:sym typeface="Times New Roman"/>
              </a:defRPr>
            </a:pPr>
            <a:r>
              <a:t>Two consuls who had the job for one year</a:t>
            </a:r>
          </a:p>
          <a:p>
            <a:pPr lvl="1" marL="348113" indent="-134753" defTabSz="256031">
              <a:spcBef>
                <a:spcPts val="600"/>
              </a:spcBef>
              <a:buFontTx/>
              <a:buChar char="•"/>
              <a:defRPr sz="1344">
                <a:latin typeface="Times New Roman"/>
                <a:ea typeface="Times New Roman"/>
                <a:cs typeface="Times New Roman"/>
                <a:sym typeface="Times New Roman"/>
              </a:defRPr>
            </a:pPr>
            <a:r>
              <a:t>Other magistrates: praetors, aediles, proconsuls </a:t>
            </a:r>
          </a:p>
          <a:p>
            <a:pPr lvl="1" marL="348113" indent="-134753" defTabSz="256031">
              <a:spcBef>
                <a:spcPts val="600"/>
              </a:spcBef>
              <a:buFontTx/>
              <a:buChar char="•"/>
              <a:defRPr sz="1344">
                <a:latin typeface="Times New Roman"/>
                <a:ea typeface="Times New Roman"/>
                <a:cs typeface="Times New Roman"/>
                <a:sym typeface="Times New Roman"/>
              </a:defRPr>
            </a:pPr>
            <a:r>
              <a:t>Tribunes. </a:t>
            </a:r>
          </a:p>
          <a:p>
            <a:pPr lvl="1" marL="348113" indent="-134753" defTabSz="256031">
              <a:spcBef>
                <a:spcPts val="600"/>
              </a:spcBef>
              <a:buFontTx/>
              <a:buChar char="•"/>
              <a:defRPr sz="1344">
                <a:latin typeface="Times New Roman"/>
                <a:ea typeface="Times New Roman"/>
                <a:cs typeface="Times New Roman"/>
                <a:sym typeface="Times New Roman"/>
              </a:defRPr>
            </a:pPr>
            <a:r>
              <a:t>Offices were elected, annual, and held by multiple people at the same time</a:t>
            </a:r>
          </a:p>
          <a:p>
            <a:pPr lvl="2" marL="561473" indent="-134753" defTabSz="256031">
              <a:spcBef>
                <a:spcPts val="600"/>
              </a:spcBef>
              <a:buFontTx/>
              <a:defRPr sz="1344">
                <a:latin typeface="Times New Roman"/>
                <a:ea typeface="Times New Roman"/>
                <a:cs typeface="Times New Roman"/>
                <a:sym typeface="Times New Roman"/>
              </a:defRPr>
            </a:pPr>
            <a:r>
              <a:t>This greatly reduced the ability of any one person to consolidate or exploit his power. </a:t>
            </a:r>
          </a:p>
          <a:p>
            <a:pPr marL="134753" indent="-134753" defTabSz="256031">
              <a:spcBef>
                <a:spcPts val="600"/>
              </a:spcBef>
              <a:buFontTx/>
              <a:defRPr sz="1344">
                <a:latin typeface="Times New Roman"/>
                <a:ea typeface="Times New Roman"/>
                <a:cs typeface="Times New Roman"/>
                <a:sym typeface="Times New Roman"/>
              </a:defRPr>
            </a:pPr>
            <a:r>
              <a:t>The institutions of the Republic contained a system of checks and balances which distributed power fairly widely. </a:t>
            </a:r>
          </a:p>
          <a:p>
            <a:pPr marL="134753" indent="-134753" defTabSz="256031">
              <a:spcBef>
                <a:spcPts val="600"/>
              </a:spcBef>
              <a:buFontTx/>
              <a:defRPr sz="1344">
                <a:latin typeface="Times New Roman"/>
                <a:ea typeface="Times New Roman"/>
                <a:cs typeface="Times New Roman"/>
                <a:sym typeface="Times New Roman"/>
              </a:defRPr>
            </a:pPr>
            <a:r>
              <a:t>Even if elite patrician families had far more power, it was possible for non-elites, so called plebeians, to get to the top, and they constrained the power of the elites. </a:t>
            </a:r>
          </a:p>
          <a:p>
            <a:pPr lvl="1" marL="348113" indent="-134753" defTabSz="256031">
              <a:spcBef>
                <a:spcPts val="600"/>
              </a:spcBef>
              <a:buFontTx/>
              <a:buChar char="•"/>
              <a:defRPr sz="1344">
                <a:latin typeface="Times New Roman"/>
                <a:ea typeface="Times New Roman"/>
                <a:cs typeface="Times New Roman"/>
                <a:sym typeface="Times New Roman"/>
              </a:defRPr>
            </a:pPr>
            <a:r>
              <a:t>Then some plebeian families become equally elite…</a:t>
            </a:r>
          </a:p>
          <a:p>
            <a:pPr lvl="1" marL="348113" indent="-134753" defTabSz="256031">
              <a:spcBef>
                <a:spcPts val="600"/>
              </a:spcBef>
              <a:buFontTx/>
              <a:buChar char="•"/>
              <a:defRPr sz="1344">
                <a:latin typeface="Times New Roman"/>
                <a:ea typeface="Times New Roman"/>
                <a:cs typeface="Times New Roman"/>
                <a:sym typeface="Times New Roman"/>
              </a:defRPr>
            </a:pPr>
            <a:r>
              <a:t>The </a:t>
            </a:r>
            <a:r>
              <a:rPr i="1"/>
              <a:t>nobiles</a:t>
            </a:r>
          </a:p>
        </p:txBody>
      </p:sp>
      <p:sp>
        <p:nvSpPr>
          <p:cNvPr id="75" name="Roman assemblies:…"/>
          <p:cNvSpPr txBox="1"/>
          <p:nvPr/>
        </p:nvSpPr>
        <p:spPr>
          <a:xfrm>
            <a:off x="4829890" y="1270000"/>
            <a:ext cx="4020274"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88036">
              <a:spcBef>
                <a:spcPts val="700"/>
              </a:spcBef>
              <a:defRPr b="1" sz="1512">
                <a:latin typeface="+mj-lt"/>
                <a:ea typeface="+mj-ea"/>
                <a:cs typeface="+mj-cs"/>
                <a:sym typeface="Helvetica"/>
              </a:defRPr>
            </a:pPr>
            <a:r>
              <a:t>Roman assemblies:</a:t>
            </a:r>
          </a:p>
          <a:p>
            <a:pPr marL="151597" indent="-151597" defTabSz="288036">
              <a:spcBef>
                <a:spcPts val="700"/>
              </a:spcBef>
              <a:buSzPct val="100000"/>
              <a:buChar char="•"/>
              <a:defRPr sz="1512">
                <a:latin typeface="Times New Roman"/>
                <a:ea typeface="Times New Roman"/>
                <a:cs typeface="Times New Roman"/>
                <a:sym typeface="Times New Roman"/>
              </a:defRPr>
            </a:pPr>
            <a:r>
              <a:t>Centuriate: 193 centuries on the basis of military organization, weighted toward the rich. Elects the magistrates, declares war and peace</a:t>
            </a:r>
          </a:p>
          <a:p>
            <a:pPr marL="151597" indent="-151597" defTabSz="288036">
              <a:spcBef>
                <a:spcPts val="700"/>
              </a:spcBef>
              <a:buSzPct val="100000"/>
              <a:buChar char="•"/>
              <a:defRPr sz="1512">
                <a:latin typeface="Times New Roman"/>
                <a:ea typeface="Times New Roman"/>
                <a:cs typeface="Times New Roman"/>
                <a:sym typeface="Times New Roman"/>
              </a:defRPr>
            </a:pPr>
            <a:r>
              <a:t>Tribal: After 241 BC, 35 tribes on the basis of geographical location </a:t>
            </a:r>
          </a:p>
          <a:p>
            <a:pPr marL="151597" indent="-151597" defTabSz="288036">
              <a:spcBef>
                <a:spcPts val="700"/>
              </a:spcBef>
              <a:buSzPct val="100000"/>
              <a:buChar char="•"/>
              <a:defRPr sz="1512">
                <a:latin typeface="Times New Roman"/>
                <a:ea typeface="Times New Roman"/>
                <a:cs typeface="Times New Roman"/>
                <a:sym typeface="Times New Roman"/>
              </a:defRPr>
            </a:pPr>
            <a:r>
              <a:t>Plebeian: Non-patricians, run by Tribunes</a:t>
            </a:r>
          </a:p>
          <a:p>
            <a:pPr marL="151597" indent="-151597" defTabSz="288036">
              <a:spcBef>
                <a:spcPts val="700"/>
              </a:spcBef>
              <a:buSzPct val="100000"/>
              <a:buChar char="•"/>
              <a:defRPr sz="1512">
                <a:latin typeface="Times New Roman"/>
                <a:ea typeface="Times New Roman"/>
                <a:cs typeface="Times New Roman"/>
                <a:sym typeface="Times New Roman"/>
              </a:defRPr>
            </a:pPr>
            <a:r>
              <a:t>Senate</a:t>
            </a:r>
          </a:p>
          <a:p>
            <a:pPr defTabSz="288036">
              <a:spcBef>
                <a:spcPts val="700"/>
              </a:spcBef>
              <a:defRPr sz="1512">
                <a:latin typeface="Times New Roman"/>
                <a:ea typeface="Times New Roman"/>
                <a:cs typeface="Times New Roman"/>
                <a:sym typeface="Times New Roman"/>
              </a:defRPr>
            </a:pPr>
          </a:p>
          <a:p>
            <a:pPr defTabSz="288036">
              <a:spcBef>
                <a:spcPts val="700"/>
              </a:spcBef>
              <a:defRPr b="1" sz="1512">
                <a:latin typeface="+mj-lt"/>
                <a:ea typeface="+mj-ea"/>
                <a:cs typeface="+mj-cs"/>
                <a:sym typeface="Helvetica"/>
              </a:defRPr>
            </a:pPr>
            <a:r>
              <a:t>Roman institutions:</a:t>
            </a:r>
          </a:p>
          <a:p>
            <a:pPr marL="151597" indent="-151597" defTabSz="288036">
              <a:spcBef>
                <a:spcPts val="700"/>
              </a:spcBef>
              <a:buSzPct val="100000"/>
              <a:buChar char="•"/>
              <a:defRPr sz="1512">
                <a:latin typeface="Times New Roman"/>
                <a:ea typeface="Times New Roman"/>
                <a:cs typeface="Times New Roman"/>
                <a:sym typeface="Times New Roman"/>
              </a:defRPr>
            </a:pPr>
            <a:r>
              <a:t>Legions</a:t>
            </a:r>
          </a:p>
          <a:p>
            <a:pPr lvl="1" marL="391627" indent="-151597" defTabSz="288036">
              <a:spcBef>
                <a:spcPts val="700"/>
              </a:spcBef>
              <a:buSzPct val="100000"/>
              <a:buChar char="•"/>
              <a:defRPr sz="1512">
                <a:latin typeface="Times New Roman"/>
                <a:ea typeface="Times New Roman"/>
                <a:cs typeface="Times New Roman"/>
                <a:sym typeface="Times New Roman"/>
              </a:defRPr>
            </a:pPr>
            <a:r>
              <a:t>Phalanx</a:t>
            </a:r>
          </a:p>
          <a:p>
            <a:pPr lvl="1" marL="391627" indent="-151597" defTabSz="288036">
              <a:spcBef>
                <a:spcPts val="700"/>
              </a:spcBef>
              <a:buSzPct val="100000"/>
              <a:buChar char="•"/>
              <a:defRPr sz="1512">
                <a:latin typeface="Times New Roman"/>
                <a:ea typeface="Times New Roman"/>
                <a:cs typeface="Times New Roman"/>
                <a:sym typeface="Times New Roman"/>
              </a:defRPr>
            </a:pPr>
            <a:r>
              <a:t>Manipular</a:t>
            </a:r>
          </a:p>
          <a:p>
            <a:pPr lvl="1" marL="391627" indent="-151597" defTabSz="288036">
              <a:spcBef>
                <a:spcPts val="700"/>
              </a:spcBef>
              <a:buSzPct val="100000"/>
              <a:buChar char="•"/>
              <a:defRPr sz="1512">
                <a:latin typeface="Times New Roman"/>
                <a:ea typeface="Times New Roman"/>
                <a:cs typeface="Times New Roman"/>
                <a:sym typeface="Times New Roman"/>
              </a:defRPr>
            </a:pPr>
            <a:r>
              <a:t>Marian</a:t>
            </a:r>
          </a:p>
          <a:p>
            <a:pPr marL="151597" indent="-151597" defTabSz="288036">
              <a:spcBef>
                <a:spcPts val="700"/>
              </a:spcBef>
              <a:buSzPct val="100000"/>
              <a:buChar char="•"/>
              <a:defRPr sz="1512">
                <a:latin typeface="Times New Roman"/>
                <a:ea typeface="Times New Roman"/>
                <a:cs typeface="Times New Roman"/>
                <a:sym typeface="Times New Roman"/>
              </a:defRPr>
            </a:pPr>
            <a:r>
              <a:t>Imperium</a:t>
            </a:r>
          </a:p>
          <a:p>
            <a:pPr marL="151597" indent="-151597" defTabSz="288036">
              <a:spcBef>
                <a:spcPts val="700"/>
              </a:spcBef>
              <a:buSzPct val="100000"/>
              <a:buChar char="•"/>
              <a:defRPr sz="1512">
                <a:latin typeface="Times New Roman"/>
                <a:ea typeface="Times New Roman"/>
                <a:cs typeface="Times New Roman"/>
                <a:sym typeface="Times New Roman"/>
              </a:defRPr>
            </a:pPr>
            <a:r>
              <a:t>Provinciae</a:t>
            </a:r>
          </a:p>
          <a:p>
            <a:pPr marL="151597" indent="-151597" defTabSz="288036">
              <a:spcBef>
                <a:spcPts val="700"/>
              </a:spcBef>
              <a:buSzPct val="100000"/>
              <a:buChar char="•"/>
              <a:defRPr sz="1512">
                <a:latin typeface="Times New Roman"/>
                <a:ea typeface="Times New Roman"/>
                <a:cs typeface="Times New Roman"/>
                <a:sym typeface="Times New Roman"/>
              </a:defRPr>
            </a:pPr>
            <a:r>
              <a:t>Proconsuls and propraetors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